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459" r:id="rId3"/>
    <p:sldId id="458" r:id="rId4"/>
    <p:sldId id="460" r:id="rId5"/>
    <p:sldId id="480" r:id="rId6"/>
    <p:sldId id="461" r:id="rId7"/>
    <p:sldId id="468" r:id="rId8"/>
    <p:sldId id="257" r:id="rId9"/>
    <p:sldId id="258" r:id="rId10"/>
    <p:sldId id="259" r:id="rId11"/>
    <p:sldId id="482" r:id="rId12"/>
    <p:sldId id="260" r:id="rId13"/>
    <p:sldId id="485" r:id="rId14"/>
    <p:sldId id="486" r:id="rId15"/>
    <p:sldId id="267" r:id="rId16"/>
    <p:sldId id="266" r:id="rId17"/>
    <p:sldId id="475" r:id="rId18"/>
    <p:sldId id="261" r:id="rId19"/>
    <p:sldId id="262" r:id="rId20"/>
    <p:sldId id="474" r:id="rId21"/>
    <p:sldId id="469" r:id="rId22"/>
    <p:sldId id="464" r:id="rId23"/>
    <p:sldId id="489" r:id="rId24"/>
    <p:sldId id="490" r:id="rId25"/>
    <p:sldId id="491" r:id="rId26"/>
    <p:sldId id="492" r:id="rId27"/>
    <p:sldId id="493" r:id="rId28"/>
    <p:sldId id="465" r:id="rId29"/>
    <p:sldId id="466" r:id="rId30"/>
    <p:sldId id="263" r:id="rId31"/>
    <p:sldId id="476" r:id="rId32"/>
    <p:sldId id="477" r:id="rId33"/>
    <p:sldId id="265" r:id="rId34"/>
    <p:sldId id="487" r:id="rId35"/>
    <p:sldId id="488"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9" d="100"/>
          <a:sy n="79" d="100"/>
        </p:scale>
        <p:origin x="51"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8C8C48-7AC2-455C-BBCE-D0771BBBDB8D}"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53AA8CA-56AA-4EBD-B411-651B3DD6B304}">
      <dgm:prSet custT="1"/>
      <dgm:spPr/>
      <dgm:t>
        <a:bodyPr/>
        <a:lstStyle/>
        <a:p>
          <a:r>
            <a:rPr lang="en-US" sz="2400" b="0" i="0" dirty="0"/>
            <a:t>Healthcare: Predictive analytics to forecast outbreaks.</a:t>
          </a:r>
          <a:endParaRPr lang="en-US" sz="2400" dirty="0"/>
        </a:p>
      </dgm:t>
    </dgm:pt>
    <dgm:pt modelId="{5091EFC3-3FC1-4DB1-9255-997152A73770}" type="parTrans" cxnId="{069AE5CB-7619-414C-9E89-E616D73F34FA}">
      <dgm:prSet/>
      <dgm:spPr/>
      <dgm:t>
        <a:bodyPr/>
        <a:lstStyle/>
        <a:p>
          <a:endParaRPr lang="en-US"/>
        </a:p>
      </dgm:t>
    </dgm:pt>
    <dgm:pt modelId="{2EC3413D-0C70-43F7-A9C3-18F030CC6187}" type="sibTrans" cxnId="{069AE5CB-7619-414C-9E89-E616D73F34FA}">
      <dgm:prSet/>
      <dgm:spPr/>
      <dgm:t>
        <a:bodyPr/>
        <a:lstStyle/>
        <a:p>
          <a:endParaRPr lang="en-US"/>
        </a:p>
      </dgm:t>
    </dgm:pt>
    <dgm:pt modelId="{A267DBC1-40C3-40D0-B4C5-2C15F9621BED}">
      <dgm:prSet custT="1"/>
      <dgm:spPr/>
      <dgm:t>
        <a:bodyPr/>
        <a:lstStyle/>
        <a:p>
          <a:r>
            <a:rPr lang="en-US" sz="2400" b="0" i="0" dirty="0"/>
            <a:t>Finance: Fraud detection using machine learning.</a:t>
          </a:r>
          <a:endParaRPr lang="en-US" sz="2400" dirty="0"/>
        </a:p>
      </dgm:t>
    </dgm:pt>
    <dgm:pt modelId="{7645C627-AFB7-430A-A520-4D589FC850F2}" type="parTrans" cxnId="{3BD02586-3A62-4BC3-9562-2A1B4169F05B}">
      <dgm:prSet/>
      <dgm:spPr/>
      <dgm:t>
        <a:bodyPr/>
        <a:lstStyle/>
        <a:p>
          <a:endParaRPr lang="en-US"/>
        </a:p>
      </dgm:t>
    </dgm:pt>
    <dgm:pt modelId="{03FFCCEA-D13D-4FAD-91F1-F76346BF0E68}" type="sibTrans" cxnId="{3BD02586-3A62-4BC3-9562-2A1B4169F05B}">
      <dgm:prSet/>
      <dgm:spPr/>
      <dgm:t>
        <a:bodyPr/>
        <a:lstStyle/>
        <a:p>
          <a:endParaRPr lang="en-US"/>
        </a:p>
      </dgm:t>
    </dgm:pt>
    <dgm:pt modelId="{56E0C07C-F91D-4A21-8D99-236454425C67}">
      <dgm:prSet custT="1"/>
      <dgm:spPr/>
      <dgm:t>
        <a:bodyPr/>
        <a:lstStyle/>
        <a:p>
          <a:r>
            <a:rPr lang="en-US" sz="2400" b="0" i="0" dirty="0"/>
            <a:t>E-commerce: Personalized product recommendations.</a:t>
          </a:r>
          <a:endParaRPr lang="en-US" sz="2400" dirty="0"/>
        </a:p>
      </dgm:t>
    </dgm:pt>
    <dgm:pt modelId="{44A5CE98-2050-475D-9629-6D07737E47EB}" type="parTrans" cxnId="{2CFF0246-6E30-444F-92F2-9C122C898E55}">
      <dgm:prSet/>
      <dgm:spPr/>
      <dgm:t>
        <a:bodyPr/>
        <a:lstStyle/>
        <a:p>
          <a:endParaRPr lang="en-US"/>
        </a:p>
      </dgm:t>
    </dgm:pt>
    <dgm:pt modelId="{967DC5DB-7010-418E-86A9-7D10D03B9E23}" type="sibTrans" cxnId="{2CFF0246-6E30-444F-92F2-9C122C898E55}">
      <dgm:prSet/>
      <dgm:spPr/>
      <dgm:t>
        <a:bodyPr/>
        <a:lstStyle/>
        <a:p>
          <a:endParaRPr lang="en-US"/>
        </a:p>
      </dgm:t>
    </dgm:pt>
    <dgm:pt modelId="{46C51CF4-161B-4CC5-BCA8-FF101EA632BA}" type="pres">
      <dgm:prSet presAssocID="{E18C8C48-7AC2-455C-BBCE-D0771BBBDB8D}" presName="diagram" presStyleCnt="0">
        <dgm:presLayoutVars>
          <dgm:dir/>
          <dgm:resizeHandles val="exact"/>
        </dgm:presLayoutVars>
      </dgm:prSet>
      <dgm:spPr/>
    </dgm:pt>
    <dgm:pt modelId="{19CF7BEB-B165-4542-8A42-45B74B729D1D}" type="pres">
      <dgm:prSet presAssocID="{753AA8CA-56AA-4EBD-B411-651B3DD6B304}" presName="node" presStyleLbl="node1" presStyleIdx="0" presStyleCnt="3">
        <dgm:presLayoutVars>
          <dgm:bulletEnabled val="1"/>
        </dgm:presLayoutVars>
      </dgm:prSet>
      <dgm:spPr/>
    </dgm:pt>
    <dgm:pt modelId="{30D77869-FECF-4349-8AE8-95D6FA923FB4}" type="pres">
      <dgm:prSet presAssocID="{2EC3413D-0C70-43F7-A9C3-18F030CC6187}" presName="sibTrans" presStyleCnt="0"/>
      <dgm:spPr/>
    </dgm:pt>
    <dgm:pt modelId="{20ABBB39-F171-40C8-A77F-DE78FBD34D03}" type="pres">
      <dgm:prSet presAssocID="{A267DBC1-40C3-40D0-B4C5-2C15F9621BED}" presName="node" presStyleLbl="node1" presStyleIdx="1" presStyleCnt="3">
        <dgm:presLayoutVars>
          <dgm:bulletEnabled val="1"/>
        </dgm:presLayoutVars>
      </dgm:prSet>
      <dgm:spPr/>
    </dgm:pt>
    <dgm:pt modelId="{D8318966-E562-43A0-810F-C32F4D429B09}" type="pres">
      <dgm:prSet presAssocID="{03FFCCEA-D13D-4FAD-91F1-F76346BF0E68}" presName="sibTrans" presStyleCnt="0"/>
      <dgm:spPr/>
    </dgm:pt>
    <dgm:pt modelId="{1FC0020D-395B-40C1-95DD-903FFAF7BDE2}" type="pres">
      <dgm:prSet presAssocID="{56E0C07C-F91D-4A21-8D99-236454425C67}" presName="node" presStyleLbl="node1" presStyleIdx="2" presStyleCnt="3">
        <dgm:presLayoutVars>
          <dgm:bulletEnabled val="1"/>
        </dgm:presLayoutVars>
      </dgm:prSet>
      <dgm:spPr/>
    </dgm:pt>
  </dgm:ptLst>
  <dgm:cxnLst>
    <dgm:cxn modelId="{4D0A7910-77A5-4BC3-BDEC-1826E4746F58}" type="presOf" srcId="{753AA8CA-56AA-4EBD-B411-651B3DD6B304}" destId="{19CF7BEB-B165-4542-8A42-45B74B729D1D}" srcOrd="0" destOrd="0" presId="urn:microsoft.com/office/officeart/2005/8/layout/default"/>
    <dgm:cxn modelId="{2CFF0246-6E30-444F-92F2-9C122C898E55}" srcId="{E18C8C48-7AC2-455C-BBCE-D0771BBBDB8D}" destId="{56E0C07C-F91D-4A21-8D99-236454425C67}" srcOrd="2" destOrd="0" parTransId="{44A5CE98-2050-475D-9629-6D07737E47EB}" sibTransId="{967DC5DB-7010-418E-86A9-7D10D03B9E23}"/>
    <dgm:cxn modelId="{3BD02586-3A62-4BC3-9562-2A1B4169F05B}" srcId="{E18C8C48-7AC2-455C-BBCE-D0771BBBDB8D}" destId="{A267DBC1-40C3-40D0-B4C5-2C15F9621BED}" srcOrd="1" destOrd="0" parTransId="{7645C627-AFB7-430A-A520-4D589FC850F2}" sibTransId="{03FFCCEA-D13D-4FAD-91F1-F76346BF0E68}"/>
    <dgm:cxn modelId="{1D57E5A0-1D43-441B-82CA-629ABD1452B3}" type="presOf" srcId="{56E0C07C-F91D-4A21-8D99-236454425C67}" destId="{1FC0020D-395B-40C1-95DD-903FFAF7BDE2}" srcOrd="0" destOrd="0" presId="urn:microsoft.com/office/officeart/2005/8/layout/default"/>
    <dgm:cxn modelId="{70D3B2A2-2857-4141-B9BF-4C075373775D}" type="presOf" srcId="{E18C8C48-7AC2-455C-BBCE-D0771BBBDB8D}" destId="{46C51CF4-161B-4CC5-BCA8-FF101EA632BA}" srcOrd="0" destOrd="0" presId="urn:microsoft.com/office/officeart/2005/8/layout/default"/>
    <dgm:cxn modelId="{069AE5CB-7619-414C-9E89-E616D73F34FA}" srcId="{E18C8C48-7AC2-455C-BBCE-D0771BBBDB8D}" destId="{753AA8CA-56AA-4EBD-B411-651B3DD6B304}" srcOrd="0" destOrd="0" parTransId="{5091EFC3-3FC1-4DB1-9255-997152A73770}" sibTransId="{2EC3413D-0C70-43F7-A9C3-18F030CC6187}"/>
    <dgm:cxn modelId="{4283A9D4-F4ED-4519-8BD3-09446983A5BC}" type="presOf" srcId="{A267DBC1-40C3-40D0-B4C5-2C15F9621BED}" destId="{20ABBB39-F171-40C8-A77F-DE78FBD34D03}" srcOrd="0" destOrd="0" presId="urn:microsoft.com/office/officeart/2005/8/layout/default"/>
    <dgm:cxn modelId="{B20A3692-70E0-471F-B5C1-1FB40B0E6C19}" type="presParOf" srcId="{46C51CF4-161B-4CC5-BCA8-FF101EA632BA}" destId="{19CF7BEB-B165-4542-8A42-45B74B729D1D}" srcOrd="0" destOrd="0" presId="urn:microsoft.com/office/officeart/2005/8/layout/default"/>
    <dgm:cxn modelId="{ABE80E39-7523-4464-B079-B324F188D484}" type="presParOf" srcId="{46C51CF4-161B-4CC5-BCA8-FF101EA632BA}" destId="{30D77869-FECF-4349-8AE8-95D6FA923FB4}" srcOrd="1" destOrd="0" presId="urn:microsoft.com/office/officeart/2005/8/layout/default"/>
    <dgm:cxn modelId="{EA4E5C45-0976-451B-8306-BB2CD030F042}" type="presParOf" srcId="{46C51CF4-161B-4CC5-BCA8-FF101EA632BA}" destId="{20ABBB39-F171-40C8-A77F-DE78FBD34D03}" srcOrd="2" destOrd="0" presId="urn:microsoft.com/office/officeart/2005/8/layout/default"/>
    <dgm:cxn modelId="{A487DEA0-F2C7-49B1-92B0-DC55F4DE4903}" type="presParOf" srcId="{46C51CF4-161B-4CC5-BCA8-FF101EA632BA}" destId="{D8318966-E562-43A0-810F-C32F4D429B09}" srcOrd="3" destOrd="0" presId="urn:microsoft.com/office/officeart/2005/8/layout/default"/>
    <dgm:cxn modelId="{A8B7A009-554B-4923-A1A7-01F0136D244D}" type="presParOf" srcId="{46C51CF4-161B-4CC5-BCA8-FF101EA632BA}" destId="{1FC0020D-395B-40C1-95DD-903FFAF7BDE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3FE3F-5D07-4EC9-A773-1F2D376760BA}" type="doc">
      <dgm:prSet loTypeId="urn:microsoft.com/office/officeart/2005/8/layout/vList5" loCatId="list" qsTypeId="urn:microsoft.com/office/officeart/2005/8/quickstyle/simple1" qsCatId="simple" csTypeId="urn:microsoft.com/office/officeart/2005/8/colors/accent5_2" csCatId="accent5"/>
      <dgm:spPr/>
      <dgm:t>
        <a:bodyPr/>
        <a:lstStyle/>
        <a:p>
          <a:endParaRPr lang="en-US"/>
        </a:p>
      </dgm:t>
    </dgm:pt>
    <dgm:pt modelId="{5FFB842F-2799-4010-8F66-3CA121F6976D}">
      <dgm:prSet/>
      <dgm:spPr>
        <a:xfrm>
          <a:off x="0" y="184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Instruction</a:t>
          </a:r>
        </a:p>
      </dgm:t>
    </dgm:pt>
    <dgm:pt modelId="{8CC73E1D-6169-45BA-A768-6A411A9B6F81}" type="parTrans" cxnId="{00997842-9AD8-4E14-A3B4-7BB3606157D7}">
      <dgm:prSet/>
      <dgm:spPr/>
      <dgm:t>
        <a:bodyPr/>
        <a:lstStyle/>
        <a:p>
          <a:pPr algn="l"/>
          <a:endParaRPr lang="en-US"/>
        </a:p>
      </dgm:t>
    </dgm:pt>
    <dgm:pt modelId="{F7F4043B-1258-4CEE-8793-03E780893AED}" type="sibTrans" cxnId="{00997842-9AD8-4E14-A3B4-7BB3606157D7}">
      <dgm:prSet/>
      <dgm:spPr/>
      <dgm:t>
        <a:bodyPr/>
        <a:lstStyle/>
        <a:p>
          <a:pPr algn="l"/>
          <a:endParaRPr lang="en-US"/>
        </a:p>
      </dgm:t>
    </dgm:pt>
    <dgm:pt modelId="{7D73C382-4AFB-487E-A870-546BEDB82384}">
      <dgm:prSet/>
      <dgm:spPr>
        <a:xfrm rot="5400000">
          <a:off x="7075674" y="-305099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gm:t>
    </dgm:pt>
    <dgm:pt modelId="{343A32E9-2CAE-4B14-AA57-9F368B21375E}" type="parTrans" cxnId="{DE9A7712-AC21-4CBD-9DCD-90E47A3A54D4}">
      <dgm:prSet/>
      <dgm:spPr/>
      <dgm:t>
        <a:bodyPr/>
        <a:lstStyle/>
        <a:p>
          <a:pPr algn="l"/>
          <a:endParaRPr lang="en-US"/>
        </a:p>
      </dgm:t>
    </dgm:pt>
    <dgm:pt modelId="{48D7BB61-0D87-4BFF-A124-CE20EE27A15C}" type="sibTrans" cxnId="{DE9A7712-AC21-4CBD-9DCD-90E47A3A54D4}">
      <dgm:prSet/>
      <dgm:spPr/>
      <dgm:t>
        <a:bodyPr/>
        <a:lstStyle/>
        <a:p>
          <a:pPr algn="l"/>
          <a:endParaRPr lang="en-US"/>
        </a:p>
      </dgm:t>
    </dgm:pt>
    <dgm:pt modelId="{9F01C7FC-268B-48C7-B296-E03AD6C8F8E9}">
      <dgm:prSet/>
      <dgm:spPr>
        <a:xfrm>
          <a:off x="0" y="934376"/>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dirty="0">
              <a:solidFill>
                <a:sysClr val="window" lastClr="FFFFFF"/>
              </a:solidFill>
              <a:latin typeface="Aptos" panose="02110004020202020204"/>
              <a:ea typeface="+mn-ea"/>
              <a:cs typeface="+mn-cs"/>
            </a:rPr>
            <a:t>Context</a:t>
          </a:r>
        </a:p>
      </dgm:t>
    </dgm:pt>
    <dgm:pt modelId="{160F4A80-E32A-410F-BE65-1B892FCB20EA}" type="parTrans" cxnId="{0CC41DB5-CF05-441B-AF42-6A52B33FBBA5}">
      <dgm:prSet/>
      <dgm:spPr/>
      <dgm:t>
        <a:bodyPr/>
        <a:lstStyle/>
        <a:p>
          <a:pPr algn="l"/>
          <a:endParaRPr lang="en-US"/>
        </a:p>
      </dgm:t>
    </dgm:pt>
    <dgm:pt modelId="{F7748247-BD44-4DBF-87F8-80F9490E4E8E}" type="sibTrans" cxnId="{0CC41DB5-CF05-441B-AF42-6A52B33FBBA5}">
      <dgm:prSet/>
      <dgm:spPr/>
      <dgm:t>
        <a:bodyPr/>
        <a:lstStyle/>
        <a:p>
          <a:pPr algn="l"/>
          <a:endParaRPr lang="en-US"/>
        </a:p>
      </dgm:t>
    </dgm:pt>
    <dgm:pt modelId="{4F284DF0-39D1-4FD1-9E4D-F0D1B81F04EF}">
      <dgm:prSet/>
      <dgm:spPr>
        <a:xfrm rot="5400000">
          <a:off x="7075674" y="-2118467"/>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gm:t>
    </dgm:pt>
    <dgm:pt modelId="{9C0699BF-FBB5-469A-8833-93B3F4347BE3}" type="parTrans" cxnId="{E68DB4EF-9DB0-4555-8139-B5CBF709FCFD}">
      <dgm:prSet/>
      <dgm:spPr/>
      <dgm:t>
        <a:bodyPr/>
        <a:lstStyle/>
        <a:p>
          <a:pPr algn="l"/>
          <a:endParaRPr lang="en-US"/>
        </a:p>
      </dgm:t>
    </dgm:pt>
    <dgm:pt modelId="{CAAA9074-E0CB-4751-8FD5-BEE979954985}" type="sibTrans" cxnId="{E68DB4EF-9DB0-4555-8139-B5CBF709FCFD}">
      <dgm:prSet/>
      <dgm:spPr/>
      <dgm:t>
        <a:bodyPr/>
        <a:lstStyle/>
        <a:p>
          <a:pPr algn="l"/>
          <a:endParaRPr lang="en-US"/>
        </a:p>
      </dgm:t>
    </dgm:pt>
    <dgm:pt modelId="{542C7015-00DE-416B-89CA-25BFEA6D61B3}">
      <dgm:prSet/>
      <dgm:spPr>
        <a:xfrm>
          <a:off x="0" y="186690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Input data</a:t>
          </a:r>
        </a:p>
      </dgm:t>
    </dgm:pt>
    <dgm:pt modelId="{2D57E7FC-923B-472A-9924-50A5125DFDA9}" type="parTrans" cxnId="{D9A16D4C-9754-4159-9029-B41067E1741A}">
      <dgm:prSet/>
      <dgm:spPr/>
      <dgm:t>
        <a:bodyPr/>
        <a:lstStyle/>
        <a:p>
          <a:pPr algn="l"/>
          <a:endParaRPr lang="en-US"/>
        </a:p>
      </dgm:t>
    </dgm:pt>
    <dgm:pt modelId="{B551642D-A9E0-4A2D-B999-139D727C424E}" type="sibTrans" cxnId="{D9A16D4C-9754-4159-9029-B41067E1741A}">
      <dgm:prSet/>
      <dgm:spPr/>
      <dgm:t>
        <a:bodyPr/>
        <a:lstStyle/>
        <a:p>
          <a:pPr algn="l"/>
          <a:endParaRPr lang="en-US"/>
        </a:p>
      </dgm:t>
    </dgm:pt>
    <dgm:pt modelId="{6FFF60BB-495E-49C6-82C4-946891DCBFDD}">
      <dgm:prSet/>
      <dgm:spPr>
        <a:xfrm rot="5400000">
          <a:off x="7075674" y="-118593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gm:t>
    </dgm:pt>
    <dgm:pt modelId="{9F9E6ACE-CC12-4EB9-81EE-0973AD302B8B}" type="parTrans" cxnId="{B6EC5B49-4EED-45D5-9E9C-FE4E908F8EC8}">
      <dgm:prSet/>
      <dgm:spPr/>
      <dgm:t>
        <a:bodyPr/>
        <a:lstStyle/>
        <a:p>
          <a:pPr algn="l"/>
          <a:endParaRPr lang="en-US"/>
        </a:p>
      </dgm:t>
    </dgm:pt>
    <dgm:pt modelId="{1014AD32-619A-4236-A37C-B99A7F909A23}" type="sibTrans" cxnId="{B6EC5B49-4EED-45D5-9E9C-FE4E908F8EC8}">
      <dgm:prSet/>
      <dgm:spPr/>
      <dgm:t>
        <a:bodyPr/>
        <a:lstStyle/>
        <a:p>
          <a:pPr algn="l"/>
          <a:endParaRPr lang="en-US"/>
        </a:p>
      </dgm:t>
    </dgm:pt>
    <dgm:pt modelId="{EE4E74F8-14BD-4E35-B3DF-D2CD13C47E2C}">
      <dgm:prSet/>
      <dgm:spPr>
        <a:xfrm>
          <a:off x="0" y="2799435"/>
          <a:ext cx="3934018" cy="88812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t>
        <a:bodyPr/>
        <a:lstStyle/>
        <a:p>
          <a:pPr algn="l">
            <a:buNone/>
          </a:pPr>
          <a:r>
            <a:rPr lang="en-US">
              <a:solidFill>
                <a:sysClr val="window" lastClr="FFFFFF"/>
              </a:solidFill>
              <a:latin typeface="Aptos" panose="02110004020202020204"/>
              <a:ea typeface="+mn-ea"/>
              <a:cs typeface="+mn-cs"/>
            </a:rPr>
            <a:t>Output indicator</a:t>
          </a:r>
        </a:p>
      </dgm:t>
    </dgm:pt>
    <dgm:pt modelId="{236C0857-D24C-4211-949F-5AD8999CB1AD}" type="parTrans" cxnId="{F762953D-0DD2-40B8-A5F4-11A83A3BC6E2}">
      <dgm:prSet/>
      <dgm:spPr/>
      <dgm:t>
        <a:bodyPr/>
        <a:lstStyle/>
        <a:p>
          <a:pPr algn="l"/>
          <a:endParaRPr lang="en-US"/>
        </a:p>
      </dgm:t>
    </dgm:pt>
    <dgm:pt modelId="{4A4F1192-A1F1-4D75-BE11-95CEBECC1A34}" type="sibTrans" cxnId="{F762953D-0DD2-40B8-A5F4-11A83A3BC6E2}">
      <dgm:prSet/>
      <dgm:spPr/>
      <dgm:t>
        <a:bodyPr/>
        <a:lstStyle/>
        <a:p>
          <a:pPr algn="l"/>
          <a:endParaRPr lang="en-US"/>
        </a:p>
      </dgm:t>
    </dgm:pt>
    <dgm:pt modelId="{B22AF10B-9669-49E6-A534-4AF7B934CF67}">
      <dgm:prSet/>
      <dgm:spPr>
        <a:xfrm rot="5400000">
          <a:off x="7075674" y="-253408"/>
          <a:ext cx="710498" cy="6993810"/>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gm:spPr>
      <dgm:t>
        <a:bodyPr/>
        <a:lstStyle/>
        <a:p>
          <a:pPr algn="l">
            <a:buChar char="•"/>
          </a:pPr>
          <a:r>
            <a:rPr lang="en-US">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gm:t>
    </dgm:pt>
    <dgm:pt modelId="{C9E363BD-6C24-4494-B209-02D7C4CF25ED}" type="parTrans" cxnId="{FA5F3121-C7DF-4053-9007-C58EB2B78368}">
      <dgm:prSet/>
      <dgm:spPr/>
      <dgm:t>
        <a:bodyPr/>
        <a:lstStyle/>
        <a:p>
          <a:pPr algn="l"/>
          <a:endParaRPr lang="en-US"/>
        </a:p>
      </dgm:t>
    </dgm:pt>
    <dgm:pt modelId="{5B1E545C-B92C-4BA4-A097-2787D50F65EA}" type="sibTrans" cxnId="{FA5F3121-C7DF-4053-9007-C58EB2B78368}">
      <dgm:prSet/>
      <dgm:spPr/>
      <dgm:t>
        <a:bodyPr/>
        <a:lstStyle/>
        <a:p>
          <a:pPr algn="l"/>
          <a:endParaRPr lang="en-US"/>
        </a:p>
      </dgm:t>
    </dgm:pt>
    <dgm:pt modelId="{CF30E65C-29F5-45EC-A1BF-3AE3538A9ED3}" type="pres">
      <dgm:prSet presAssocID="{4F33FE3F-5D07-4EC9-A773-1F2D376760BA}" presName="Name0" presStyleCnt="0">
        <dgm:presLayoutVars>
          <dgm:dir/>
          <dgm:animLvl val="lvl"/>
          <dgm:resizeHandles val="exact"/>
        </dgm:presLayoutVars>
      </dgm:prSet>
      <dgm:spPr/>
    </dgm:pt>
    <dgm:pt modelId="{DDD80091-2089-4802-A8CA-E9802B9133A4}" type="pres">
      <dgm:prSet presAssocID="{5FFB842F-2799-4010-8F66-3CA121F6976D}" presName="linNode" presStyleCnt="0"/>
      <dgm:spPr/>
    </dgm:pt>
    <dgm:pt modelId="{D17B8B04-E898-481E-897E-402B0153BF4E}" type="pres">
      <dgm:prSet presAssocID="{5FFB842F-2799-4010-8F66-3CA121F6976D}" presName="parentText" presStyleLbl="node1" presStyleIdx="0" presStyleCnt="4">
        <dgm:presLayoutVars>
          <dgm:chMax val="1"/>
          <dgm:bulletEnabled val="1"/>
        </dgm:presLayoutVars>
      </dgm:prSet>
      <dgm:spPr/>
    </dgm:pt>
    <dgm:pt modelId="{B189788B-3F05-4DD7-A4FD-43501B73FD1D}" type="pres">
      <dgm:prSet presAssocID="{5FFB842F-2799-4010-8F66-3CA121F6976D}" presName="descendantText" presStyleLbl="alignAccFollowNode1" presStyleIdx="0" presStyleCnt="4">
        <dgm:presLayoutVars>
          <dgm:bulletEnabled val="1"/>
        </dgm:presLayoutVars>
      </dgm:prSet>
      <dgm:spPr/>
    </dgm:pt>
    <dgm:pt modelId="{27664D17-563D-4AB3-863B-796ACD99B071}" type="pres">
      <dgm:prSet presAssocID="{F7F4043B-1258-4CEE-8793-03E780893AED}" presName="sp" presStyleCnt="0"/>
      <dgm:spPr/>
    </dgm:pt>
    <dgm:pt modelId="{F0F36B9D-BD65-4119-B004-7C4A51596A86}" type="pres">
      <dgm:prSet presAssocID="{9F01C7FC-268B-48C7-B296-E03AD6C8F8E9}" presName="linNode" presStyleCnt="0"/>
      <dgm:spPr/>
    </dgm:pt>
    <dgm:pt modelId="{34CCE429-BC4F-4A39-8868-0FB95BED6C98}" type="pres">
      <dgm:prSet presAssocID="{9F01C7FC-268B-48C7-B296-E03AD6C8F8E9}" presName="parentText" presStyleLbl="node1" presStyleIdx="1" presStyleCnt="4">
        <dgm:presLayoutVars>
          <dgm:chMax val="1"/>
          <dgm:bulletEnabled val="1"/>
        </dgm:presLayoutVars>
      </dgm:prSet>
      <dgm:spPr/>
    </dgm:pt>
    <dgm:pt modelId="{DCCC581E-EA65-4072-A5E1-3997BFE83622}" type="pres">
      <dgm:prSet presAssocID="{9F01C7FC-268B-48C7-B296-E03AD6C8F8E9}" presName="descendantText" presStyleLbl="alignAccFollowNode1" presStyleIdx="1" presStyleCnt="4">
        <dgm:presLayoutVars>
          <dgm:bulletEnabled val="1"/>
        </dgm:presLayoutVars>
      </dgm:prSet>
      <dgm:spPr/>
    </dgm:pt>
    <dgm:pt modelId="{96C8842B-54AB-4169-ACF4-87B6A0C64AE1}" type="pres">
      <dgm:prSet presAssocID="{F7748247-BD44-4DBF-87F8-80F9490E4E8E}" presName="sp" presStyleCnt="0"/>
      <dgm:spPr/>
    </dgm:pt>
    <dgm:pt modelId="{0A84A573-6712-45A0-BA21-737C9DBBD2CA}" type="pres">
      <dgm:prSet presAssocID="{542C7015-00DE-416B-89CA-25BFEA6D61B3}" presName="linNode" presStyleCnt="0"/>
      <dgm:spPr/>
    </dgm:pt>
    <dgm:pt modelId="{3F39502C-F34A-41C8-B287-9FAD58B2EF1D}" type="pres">
      <dgm:prSet presAssocID="{542C7015-00DE-416B-89CA-25BFEA6D61B3}" presName="parentText" presStyleLbl="node1" presStyleIdx="2" presStyleCnt="4">
        <dgm:presLayoutVars>
          <dgm:chMax val="1"/>
          <dgm:bulletEnabled val="1"/>
        </dgm:presLayoutVars>
      </dgm:prSet>
      <dgm:spPr/>
    </dgm:pt>
    <dgm:pt modelId="{8CCC4D69-94D7-47EE-A300-619E5C86CA5F}" type="pres">
      <dgm:prSet presAssocID="{542C7015-00DE-416B-89CA-25BFEA6D61B3}" presName="descendantText" presStyleLbl="alignAccFollowNode1" presStyleIdx="2" presStyleCnt="4">
        <dgm:presLayoutVars>
          <dgm:bulletEnabled val="1"/>
        </dgm:presLayoutVars>
      </dgm:prSet>
      <dgm:spPr/>
    </dgm:pt>
    <dgm:pt modelId="{B51611D7-CB2D-48BA-B9E6-CF31ACC93543}" type="pres">
      <dgm:prSet presAssocID="{B551642D-A9E0-4A2D-B999-139D727C424E}" presName="sp" presStyleCnt="0"/>
      <dgm:spPr/>
    </dgm:pt>
    <dgm:pt modelId="{92C840C6-0050-4459-92B1-F8BC57CBF193}" type="pres">
      <dgm:prSet presAssocID="{EE4E74F8-14BD-4E35-B3DF-D2CD13C47E2C}" presName="linNode" presStyleCnt="0"/>
      <dgm:spPr/>
    </dgm:pt>
    <dgm:pt modelId="{D411C664-178A-462C-A009-6CB191D4E593}" type="pres">
      <dgm:prSet presAssocID="{EE4E74F8-14BD-4E35-B3DF-D2CD13C47E2C}" presName="parentText" presStyleLbl="node1" presStyleIdx="3" presStyleCnt="4">
        <dgm:presLayoutVars>
          <dgm:chMax val="1"/>
          <dgm:bulletEnabled val="1"/>
        </dgm:presLayoutVars>
      </dgm:prSet>
      <dgm:spPr/>
    </dgm:pt>
    <dgm:pt modelId="{18B7A8B6-3C9C-43B1-AB04-1D87BE9D9736}" type="pres">
      <dgm:prSet presAssocID="{EE4E74F8-14BD-4E35-B3DF-D2CD13C47E2C}" presName="descendantText" presStyleLbl="alignAccFollowNode1" presStyleIdx="3" presStyleCnt="4">
        <dgm:presLayoutVars>
          <dgm:bulletEnabled val="1"/>
        </dgm:presLayoutVars>
      </dgm:prSet>
      <dgm:spPr/>
    </dgm:pt>
  </dgm:ptLst>
  <dgm:cxnLst>
    <dgm:cxn modelId="{7F382000-79E7-4CF5-BC89-70751600ACAD}" type="presOf" srcId="{9F01C7FC-268B-48C7-B296-E03AD6C8F8E9}" destId="{34CCE429-BC4F-4A39-8868-0FB95BED6C98}" srcOrd="0" destOrd="0" presId="urn:microsoft.com/office/officeart/2005/8/layout/vList5"/>
    <dgm:cxn modelId="{B8F6C40A-FAFC-4717-AA4E-5A24FE92BE97}" type="presOf" srcId="{4F33FE3F-5D07-4EC9-A773-1F2D376760BA}" destId="{CF30E65C-29F5-45EC-A1BF-3AE3538A9ED3}" srcOrd="0" destOrd="0" presId="urn:microsoft.com/office/officeart/2005/8/layout/vList5"/>
    <dgm:cxn modelId="{DE9A7712-AC21-4CBD-9DCD-90E47A3A54D4}" srcId="{5FFB842F-2799-4010-8F66-3CA121F6976D}" destId="{7D73C382-4AFB-487E-A870-546BEDB82384}" srcOrd="0" destOrd="0" parTransId="{343A32E9-2CAE-4B14-AA57-9F368B21375E}" sibTransId="{48D7BB61-0D87-4BFF-A124-CE20EE27A15C}"/>
    <dgm:cxn modelId="{44AFEB17-DFC5-4141-98FD-A12CBCA340EF}" type="presOf" srcId="{5FFB842F-2799-4010-8F66-3CA121F6976D}" destId="{D17B8B04-E898-481E-897E-402B0153BF4E}" srcOrd="0" destOrd="0" presId="urn:microsoft.com/office/officeart/2005/8/layout/vList5"/>
    <dgm:cxn modelId="{FA5F3121-C7DF-4053-9007-C58EB2B78368}" srcId="{EE4E74F8-14BD-4E35-B3DF-D2CD13C47E2C}" destId="{B22AF10B-9669-49E6-A534-4AF7B934CF67}" srcOrd="0" destOrd="0" parTransId="{C9E363BD-6C24-4494-B209-02D7C4CF25ED}" sibTransId="{5B1E545C-B92C-4BA4-A097-2787D50F65EA}"/>
    <dgm:cxn modelId="{D0699D24-4FC3-4851-9BBB-F72C5D437E2F}" type="presOf" srcId="{7D73C382-4AFB-487E-A870-546BEDB82384}" destId="{B189788B-3F05-4DD7-A4FD-43501B73FD1D}" srcOrd="0" destOrd="0" presId="urn:microsoft.com/office/officeart/2005/8/layout/vList5"/>
    <dgm:cxn modelId="{8418BF25-D745-4AB0-987A-C0B90F9556B1}" type="presOf" srcId="{542C7015-00DE-416B-89CA-25BFEA6D61B3}" destId="{3F39502C-F34A-41C8-B287-9FAD58B2EF1D}" srcOrd="0" destOrd="0" presId="urn:microsoft.com/office/officeart/2005/8/layout/vList5"/>
    <dgm:cxn modelId="{E4C1803A-0A1A-40CD-A27C-855CBAEB31AE}" type="presOf" srcId="{6FFF60BB-495E-49C6-82C4-946891DCBFDD}" destId="{8CCC4D69-94D7-47EE-A300-619E5C86CA5F}" srcOrd="0" destOrd="0" presId="urn:microsoft.com/office/officeart/2005/8/layout/vList5"/>
    <dgm:cxn modelId="{F762953D-0DD2-40B8-A5F4-11A83A3BC6E2}" srcId="{4F33FE3F-5D07-4EC9-A773-1F2D376760BA}" destId="{EE4E74F8-14BD-4E35-B3DF-D2CD13C47E2C}" srcOrd="3" destOrd="0" parTransId="{236C0857-D24C-4211-949F-5AD8999CB1AD}" sibTransId="{4A4F1192-A1F1-4D75-BE11-95CEBECC1A34}"/>
    <dgm:cxn modelId="{00997842-9AD8-4E14-A3B4-7BB3606157D7}" srcId="{4F33FE3F-5D07-4EC9-A773-1F2D376760BA}" destId="{5FFB842F-2799-4010-8F66-3CA121F6976D}" srcOrd="0" destOrd="0" parTransId="{8CC73E1D-6169-45BA-A768-6A411A9B6F81}" sibTransId="{F7F4043B-1258-4CEE-8793-03E780893AED}"/>
    <dgm:cxn modelId="{58C0AB63-B2B0-4D7B-B94E-B07703A0A63A}" type="presOf" srcId="{EE4E74F8-14BD-4E35-B3DF-D2CD13C47E2C}" destId="{D411C664-178A-462C-A009-6CB191D4E593}" srcOrd="0" destOrd="0" presId="urn:microsoft.com/office/officeart/2005/8/layout/vList5"/>
    <dgm:cxn modelId="{B6EC5B49-4EED-45D5-9E9C-FE4E908F8EC8}" srcId="{542C7015-00DE-416B-89CA-25BFEA6D61B3}" destId="{6FFF60BB-495E-49C6-82C4-946891DCBFDD}" srcOrd="0" destOrd="0" parTransId="{9F9E6ACE-CC12-4EB9-81EE-0973AD302B8B}" sibTransId="{1014AD32-619A-4236-A37C-B99A7F909A23}"/>
    <dgm:cxn modelId="{D9A16D4C-9754-4159-9029-B41067E1741A}" srcId="{4F33FE3F-5D07-4EC9-A773-1F2D376760BA}" destId="{542C7015-00DE-416B-89CA-25BFEA6D61B3}" srcOrd="2" destOrd="0" parTransId="{2D57E7FC-923B-472A-9924-50A5125DFDA9}" sibTransId="{B551642D-A9E0-4A2D-B999-139D727C424E}"/>
    <dgm:cxn modelId="{5D2CB5AD-7174-4BAB-99E6-2A25D90A5740}" type="presOf" srcId="{B22AF10B-9669-49E6-A534-4AF7B934CF67}" destId="{18B7A8B6-3C9C-43B1-AB04-1D87BE9D9736}" srcOrd="0" destOrd="0" presId="urn:microsoft.com/office/officeart/2005/8/layout/vList5"/>
    <dgm:cxn modelId="{0CC41DB5-CF05-441B-AF42-6A52B33FBBA5}" srcId="{4F33FE3F-5D07-4EC9-A773-1F2D376760BA}" destId="{9F01C7FC-268B-48C7-B296-E03AD6C8F8E9}" srcOrd="1" destOrd="0" parTransId="{160F4A80-E32A-410F-BE65-1B892FCB20EA}" sibTransId="{F7748247-BD44-4DBF-87F8-80F9490E4E8E}"/>
    <dgm:cxn modelId="{F5AC24DF-F748-4A76-B8DA-2233BAE52688}" type="presOf" srcId="{4F284DF0-39D1-4FD1-9E4D-F0D1B81F04EF}" destId="{DCCC581E-EA65-4072-A5E1-3997BFE83622}" srcOrd="0" destOrd="0" presId="urn:microsoft.com/office/officeart/2005/8/layout/vList5"/>
    <dgm:cxn modelId="{E68DB4EF-9DB0-4555-8139-B5CBF709FCFD}" srcId="{9F01C7FC-268B-48C7-B296-E03AD6C8F8E9}" destId="{4F284DF0-39D1-4FD1-9E4D-F0D1B81F04EF}" srcOrd="0" destOrd="0" parTransId="{9C0699BF-FBB5-469A-8833-93B3F4347BE3}" sibTransId="{CAAA9074-E0CB-4751-8FD5-BEE979954985}"/>
    <dgm:cxn modelId="{5913FB77-5281-4BBD-A7A1-584E34679EE0}" type="presParOf" srcId="{CF30E65C-29F5-45EC-A1BF-3AE3538A9ED3}" destId="{DDD80091-2089-4802-A8CA-E9802B9133A4}" srcOrd="0" destOrd="0" presId="urn:microsoft.com/office/officeart/2005/8/layout/vList5"/>
    <dgm:cxn modelId="{5396709B-1BE9-46BD-8090-17DDDF6B346E}" type="presParOf" srcId="{DDD80091-2089-4802-A8CA-E9802B9133A4}" destId="{D17B8B04-E898-481E-897E-402B0153BF4E}" srcOrd="0" destOrd="0" presId="urn:microsoft.com/office/officeart/2005/8/layout/vList5"/>
    <dgm:cxn modelId="{12D7A3C8-E9A6-4C4E-A2D1-B42A44AA0DF2}" type="presParOf" srcId="{DDD80091-2089-4802-A8CA-E9802B9133A4}" destId="{B189788B-3F05-4DD7-A4FD-43501B73FD1D}" srcOrd="1" destOrd="0" presId="urn:microsoft.com/office/officeart/2005/8/layout/vList5"/>
    <dgm:cxn modelId="{7F38A89C-8C3B-47AB-AC48-BE9611756CBC}" type="presParOf" srcId="{CF30E65C-29F5-45EC-A1BF-3AE3538A9ED3}" destId="{27664D17-563D-4AB3-863B-796ACD99B071}" srcOrd="1" destOrd="0" presId="urn:microsoft.com/office/officeart/2005/8/layout/vList5"/>
    <dgm:cxn modelId="{3FA4BD9A-FC23-40D9-AB2D-7B26C26DBD61}" type="presParOf" srcId="{CF30E65C-29F5-45EC-A1BF-3AE3538A9ED3}" destId="{F0F36B9D-BD65-4119-B004-7C4A51596A86}" srcOrd="2" destOrd="0" presId="urn:microsoft.com/office/officeart/2005/8/layout/vList5"/>
    <dgm:cxn modelId="{181487F9-E325-4933-B3A4-D1CB33F5C3AE}" type="presParOf" srcId="{F0F36B9D-BD65-4119-B004-7C4A51596A86}" destId="{34CCE429-BC4F-4A39-8868-0FB95BED6C98}" srcOrd="0" destOrd="0" presId="urn:microsoft.com/office/officeart/2005/8/layout/vList5"/>
    <dgm:cxn modelId="{7BEAFE60-87F8-4A91-90D2-D86A046FED7A}" type="presParOf" srcId="{F0F36B9D-BD65-4119-B004-7C4A51596A86}" destId="{DCCC581E-EA65-4072-A5E1-3997BFE83622}" srcOrd="1" destOrd="0" presId="urn:microsoft.com/office/officeart/2005/8/layout/vList5"/>
    <dgm:cxn modelId="{D152B5DA-3C78-4D9F-BF23-8F20D125E6AA}" type="presParOf" srcId="{CF30E65C-29F5-45EC-A1BF-3AE3538A9ED3}" destId="{96C8842B-54AB-4169-ACF4-87B6A0C64AE1}" srcOrd="3" destOrd="0" presId="urn:microsoft.com/office/officeart/2005/8/layout/vList5"/>
    <dgm:cxn modelId="{FA7DBE7B-9D6A-479D-B1D3-A2586AB37FF6}" type="presParOf" srcId="{CF30E65C-29F5-45EC-A1BF-3AE3538A9ED3}" destId="{0A84A573-6712-45A0-BA21-737C9DBBD2CA}" srcOrd="4" destOrd="0" presId="urn:microsoft.com/office/officeart/2005/8/layout/vList5"/>
    <dgm:cxn modelId="{EC093471-425A-4709-A2F9-36938DD3900B}" type="presParOf" srcId="{0A84A573-6712-45A0-BA21-737C9DBBD2CA}" destId="{3F39502C-F34A-41C8-B287-9FAD58B2EF1D}" srcOrd="0" destOrd="0" presId="urn:microsoft.com/office/officeart/2005/8/layout/vList5"/>
    <dgm:cxn modelId="{CEB94F3B-4759-45DB-AE3D-254E04B9AAF5}" type="presParOf" srcId="{0A84A573-6712-45A0-BA21-737C9DBBD2CA}" destId="{8CCC4D69-94D7-47EE-A300-619E5C86CA5F}" srcOrd="1" destOrd="0" presId="urn:microsoft.com/office/officeart/2005/8/layout/vList5"/>
    <dgm:cxn modelId="{385B2D45-8EA9-4E38-BF13-AE9B1BC3BC29}" type="presParOf" srcId="{CF30E65C-29F5-45EC-A1BF-3AE3538A9ED3}" destId="{B51611D7-CB2D-48BA-B9E6-CF31ACC93543}" srcOrd="5" destOrd="0" presId="urn:microsoft.com/office/officeart/2005/8/layout/vList5"/>
    <dgm:cxn modelId="{F84C680B-CD77-4EE0-B86B-7A8A399B32DD}" type="presParOf" srcId="{CF30E65C-29F5-45EC-A1BF-3AE3538A9ED3}" destId="{92C840C6-0050-4459-92B1-F8BC57CBF193}" srcOrd="6" destOrd="0" presId="urn:microsoft.com/office/officeart/2005/8/layout/vList5"/>
    <dgm:cxn modelId="{32CA268D-215A-472D-B2B5-121B3882DF06}" type="presParOf" srcId="{92C840C6-0050-4459-92B1-F8BC57CBF193}" destId="{D411C664-178A-462C-A009-6CB191D4E593}" srcOrd="0" destOrd="0" presId="urn:microsoft.com/office/officeart/2005/8/layout/vList5"/>
    <dgm:cxn modelId="{4E242928-20B1-446A-AD57-A6F1699DEBE9}" type="presParOf" srcId="{92C840C6-0050-4459-92B1-F8BC57CBF193}" destId="{18B7A8B6-3C9C-43B1-AB04-1D87BE9D973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F8241E-B27E-4ECB-ABBB-58FF2F70120F}"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EE8A40-1D70-40AE-B39A-3563E17CB064}">
      <dgm:prSet/>
      <dgm:spPr>
        <a:xfrm>
          <a:off x="158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Role-playing</a:t>
          </a:r>
        </a:p>
      </dgm:t>
    </dgm:pt>
    <dgm:pt modelId="{2D5A4DA0-B2F0-44A0-A9D3-0DC52FFA7564}" type="parTrans" cxnId="{F3E45863-0E8F-475C-8618-C3204DD0D647}">
      <dgm:prSet/>
      <dgm:spPr/>
      <dgm:t>
        <a:bodyPr/>
        <a:lstStyle/>
        <a:p>
          <a:endParaRPr lang="en-US">
            <a:solidFill>
              <a:schemeClr val="bg1"/>
            </a:solidFill>
          </a:endParaRPr>
        </a:p>
      </dgm:t>
    </dgm:pt>
    <dgm:pt modelId="{7740D977-BA4E-4C0B-A964-677C9436414D}" type="sibTrans" cxnId="{F3E45863-0E8F-475C-8618-C3204DD0D647}">
      <dgm:prSet/>
      <dgm:spPr/>
      <dgm:t>
        <a:bodyPr/>
        <a:lstStyle/>
        <a:p>
          <a:endParaRPr lang="en-US">
            <a:solidFill>
              <a:schemeClr val="bg1"/>
            </a:solidFill>
          </a:endParaRPr>
        </a:p>
      </dgm:t>
    </dgm:pt>
    <dgm:pt modelId="{1D42A2AE-E895-409C-81DF-E9CAD1902ABC}">
      <dgm:prSet/>
      <dgm:spPr>
        <a:xfrm>
          <a:off x="158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By making the model act as a specific entity, like a historian or a scientist, you can get tailored responses. </a:t>
          </a:r>
          <a:r>
            <a:rPr lang="en-US" dirty="0">
              <a:solidFill>
                <a:schemeClr val="bg1"/>
              </a:solidFill>
              <a:latin typeface="Aptos" panose="02110004020202020204"/>
              <a:ea typeface="+mn-ea"/>
              <a:cs typeface="+mn-cs"/>
            </a:rPr>
            <a:t>For example, "As a nutritionist, evaluate the following diet plan" might yield a response grounded in nutritional science.</a:t>
          </a:r>
        </a:p>
      </dgm:t>
    </dgm:pt>
    <dgm:pt modelId="{25A2CF6D-3C6B-4ADE-A7CC-D226740B8499}" type="parTrans" cxnId="{8B7A90E1-11D3-4C11-8DEF-61A355A54764}">
      <dgm:prSet/>
      <dgm:spPr/>
      <dgm:t>
        <a:bodyPr/>
        <a:lstStyle/>
        <a:p>
          <a:endParaRPr lang="en-US">
            <a:solidFill>
              <a:schemeClr val="bg1"/>
            </a:solidFill>
          </a:endParaRPr>
        </a:p>
      </dgm:t>
    </dgm:pt>
    <dgm:pt modelId="{4E571836-2A9F-493A-9265-4769ED982CAF}" type="sibTrans" cxnId="{8B7A90E1-11D3-4C11-8DEF-61A355A54764}">
      <dgm:prSet/>
      <dgm:spPr/>
      <dgm:t>
        <a:bodyPr/>
        <a:lstStyle/>
        <a:p>
          <a:endParaRPr lang="en-US">
            <a:solidFill>
              <a:schemeClr val="bg1"/>
            </a:solidFill>
          </a:endParaRPr>
        </a:p>
      </dgm:t>
    </dgm:pt>
    <dgm:pt modelId="{25B38A91-C835-4EA0-8F69-E58A2C634267}">
      <dgm:prSet/>
      <dgm:spPr>
        <a:xfrm>
          <a:off x="3833367"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Iterative refinement</a:t>
          </a:r>
        </a:p>
      </dgm:t>
    </dgm:pt>
    <dgm:pt modelId="{683E140D-62F1-40A9-8F8A-15EEA6C23F00}" type="parTrans" cxnId="{9EEBFE58-87F4-4E2B-A1BD-C209217B1788}">
      <dgm:prSet/>
      <dgm:spPr/>
      <dgm:t>
        <a:bodyPr/>
        <a:lstStyle/>
        <a:p>
          <a:endParaRPr lang="en-US">
            <a:solidFill>
              <a:schemeClr val="bg1"/>
            </a:solidFill>
          </a:endParaRPr>
        </a:p>
      </dgm:t>
    </dgm:pt>
    <dgm:pt modelId="{DF179A71-9F45-4A5E-A65C-1D4A247EB51A}" type="sibTrans" cxnId="{9EEBFE58-87F4-4E2B-A1BD-C209217B1788}">
      <dgm:prSet/>
      <dgm:spPr/>
      <dgm:t>
        <a:bodyPr/>
        <a:lstStyle/>
        <a:p>
          <a:endParaRPr lang="en-US">
            <a:solidFill>
              <a:schemeClr val="bg1"/>
            </a:solidFill>
          </a:endParaRPr>
        </a:p>
      </dgm:t>
    </dgm:pt>
    <dgm:pt modelId="{00C0D10B-3238-4952-98D6-E39A1ECF8821}">
      <dgm:prSet/>
      <dgm:spPr>
        <a:xfrm>
          <a:off x="3833367"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gm:t>
    </dgm:pt>
    <dgm:pt modelId="{8ED49483-6803-4E6C-92E0-992AE4BB4856}" type="parTrans" cxnId="{492E30B1-4482-46A3-98AF-0EB9B95CD8E7}">
      <dgm:prSet/>
      <dgm:spPr/>
      <dgm:t>
        <a:bodyPr/>
        <a:lstStyle/>
        <a:p>
          <a:endParaRPr lang="en-US">
            <a:solidFill>
              <a:schemeClr val="bg1"/>
            </a:solidFill>
          </a:endParaRPr>
        </a:p>
      </dgm:t>
    </dgm:pt>
    <dgm:pt modelId="{A1DAD81F-17B9-4980-B512-247DB3CD216E}" type="sibTrans" cxnId="{492E30B1-4482-46A3-98AF-0EB9B95CD8E7}">
      <dgm:prSet/>
      <dgm:spPr/>
      <dgm:t>
        <a:bodyPr/>
        <a:lstStyle/>
        <a:p>
          <a:endParaRPr lang="en-US">
            <a:solidFill>
              <a:schemeClr val="bg1"/>
            </a:solidFill>
          </a:endParaRPr>
        </a:p>
      </dgm:t>
    </dgm:pt>
    <dgm:pt modelId="{A8A5A401-529D-4D14-AF09-DD49AF0E83E7}">
      <dgm:prSet/>
      <dgm:spPr>
        <a:xfrm>
          <a:off x="7665152" y="1621907"/>
          <a:ext cx="3261093" cy="489164"/>
        </a:xfrm>
        <a:prstGeom prst="rect">
          <a:avLst/>
        </a:prstGeom>
        <a:noFill/>
        <a:ln>
          <a:noFill/>
        </a:ln>
        <a:effectLst/>
      </dgm:spPr>
      <dgm:t>
        <a:bodyPr/>
        <a:lstStyle/>
        <a:p>
          <a:pPr>
            <a:buNone/>
            <a:defRPr b="1"/>
          </a:pPr>
          <a:r>
            <a:rPr lang="en-US" b="1">
              <a:solidFill>
                <a:schemeClr val="bg1"/>
              </a:solidFill>
              <a:latin typeface="Aptos" panose="02110004020202020204"/>
              <a:ea typeface="+mn-ea"/>
              <a:cs typeface="+mn-cs"/>
            </a:rPr>
            <a:t>Feedback loops</a:t>
          </a:r>
        </a:p>
      </dgm:t>
    </dgm:pt>
    <dgm:pt modelId="{2D5AE865-7A1A-4B9D-8D3E-24ED2FF213A7}" type="parTrans" cxnId="{C667DCE1-F33C-41B2-998A-5E27A70EA9F8}">
      <dgm:prSet/>
      <dgm:spPr/>
      <dgm:t>
        <a:bodyPr/>
        <a:lstStyle/>
        <a:p>
          <a:endParaRPr lang="en-US">
            <a:solidFill>
              <a:schemeClr val="bg1"/>
            </a:solidFill>
          </a:endParaRPr>
        </a:p>
      </dgm:t>
    </dgm:pt>
    <dgm:pt modelId="{821EB4E9-0D5E-4800-924F-BE59630AA87B}" type="sibTrans" cxnId="{C667DCE1-F33C-41B2-998A-5E27A70EA9F8}">
      <dgm:prSet/>
      <dgm:spPr/>
      <dgm:t>
        <a:bodyPr/>
        <a:lstStyle/>
        <a:p>
          <a:endParaRPr lang="en-US">
            <a:solidFill>
              <a:schemeClr val="bg1"/>
            </a:solidFill>
          </a:endParaRPr>
        </a:p>
      </dgm:t>
    </dgm:pt>
    <dgm:pt modelId="{73841F8D-BCCC-48F4-ABA6-47E9E072BDCA}">
      <dgm:prSet/>
      <dgm:spPr>
        <a:xfrm>
          <a:off x="7665152" y="2181788"/>
          <a:ext cx="3261093" cy="1682532"/>
        </a:xfrm>
        <a:prstGeom prst="rect">
          <a:avLst/>
        </a:prstGeom>
        <a:noFill/>
        <a:ln>
          <a:noFill/>
        </a:ln>
        <a:effectLst/>
      </dgm:spPr>
      <dgm:t>
        <a:bodyPr/>
        <a:lstStyle/>
        <a:p>
          <a:pPr>
            <a:buNone/>
          </a:pPr>
          <a:r>
            <a:rPr lang="en-US">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gm:t>
    </dgm:pt>
    <dgm:pt modelId="{D47263AC-F0C5-48E6-81DA-B21008456A36}" type="parTrans" cxnId="{D69E843F-1BE6-4AE8-94FD-D69F176A28D0}">
      <dgm:prSet/>
      <dgm:spPr/>
      <dgm:t>
        <a:bodyPr/>
        <a:lstStyle/>
        <a:p>
          <a:endParaRPr lang="en-US">
            <a:solidFill>
              <a:schemeClr val="bg1"/>
            </a:solidFill>
          </a:endParaRPr>
        </a:p>
      </dgm:t>
    </dgm:pt>
    <dgm:pt modelId="{B371FBA7-0EC4-400A-9544-BAA461E97A81}" type="sibTrans" cxnId="{D69E843F-1BE6-4AE8-94FD-D69F176A28D0}">
      <dgm:prSet/>
      <dgm:spPr/>
      <dgm:t>
        <a:bodyPr/>
        <a:lstStyle/>
        <a:p>
          <a:endParaRPr lang="en-US">
            <a:solidFill>
              <a:schemeClr val="bg1"/>
            </a:solidFill>
          </a:endParaRPr>
        </a:p>
      </dgm:t>
    </dgm:pt>
    <dgm:pt modelId="{42A48F68-BE35-42DB-B16D-FC57047CB19E}" type="pres">
      <dgm:prSet presAssocID="{E0F8241E-B27E-4ECB-ABBB-58FF2F70120F}" presName="root" presStyleCnt="0">
        <dgm:presLayoutVars>
          <dgm:dir/>
          <dgm:resizeHandles val="exact"/>
        </dgm:presLayoutVars>
      </dgm:prSet>
      <dgm:spPr/>
    </dgm:pt>
    <dgm:pt modelId="{FA922CA1-AEC8-4135-957B-0EDE9AEB7C34}" type="pres">
      <dgm:prSet presAssocID="{58EE8A40-1D70-40AE-B39A-3563E17CB064}" presName="compNode" presStyleCnt="0"/>
      <dgm:spPr/>
    </dgm:pt>
    <dgm:pt modelId="{CF06BFD4-72C1-4816-A6D4-D20E2000FA40}" type="pres">
      <dgm:prSet presAssocID="{58EE8A40-1D70-40AE-B39A-3563E17CB064}" presName="iconRect" presStyleLbl="node1" presStyleIdx="0" presStyleCnt="3"/>
      <dgm:spPr>
        <a:xfrm>
          <a:off x="1582" y="328484"/>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Head with Gears"/>
        </a:ext>
      </dgm:extLst>
    </dgm:pt>
    <dgm:pt modelId="{989BB46C-A5BA-43E1-83C8-95EDA964E6BC}" type="pres">
      <dgm:prSet presAssocID="{58EE8A40-1D70-40AE-B39A-3563E17CB064}" presName="iconSpace" presStyleCnt="0"/>
      <dgm:spPr/>
    </dgm:pt>
    <dgm:pt modelId="{E3A68453-6B34-4DEE-AC99-285E02141EB3}" type="pres">
      <dgm:prSet presAssocID="{58EE8A40-1D70-40AE-B39A-3563E17CB064}" presName="parTx" presStyleLbl="revTx" presStyleIdx="0" presStyleCnt="6">
        <dgm:presLayoutVars>
          <dgm:chMax val="0"/>
          <dgm:chPref val="0"/>
        </dgm:presLayoutVars>
      </dgm:prSet>
      <dgm:spPr/>
    </dgm:pt>
    <dgm:pt modelId="{A1B87C0E-4E3A-42BA-925D-7D6B2D9D1CAF}" type="pres">
      <dgm:prSet presAssocID="{58EE8A40-1D70-40AE-B39A-3563E17CB064}" presName="txSpace" presStyleCnt="0"/>
      <dgm:spPr/>
    </dgm:pt>
    <dgm:pt modelId="{6EC6B8B0-CA9F-4769-A8F6-D79B5A0D5566}" type="pres">
      <dgm:prSet presAssocID="{58EE8A40-1D70-40AE-B39A-3563E17CB064}" presName="desTx" presStyleLbl="revTx" presStyleIdx="1" presStyleCnt="6">
        <dgm:presLayoutVars/>
      </dgm:prSet>
      <dgm:spPr/>
    </dgm:pt>
    <dgm:pt modelId="{E07BE3D5-CE99-4734-95DC-53848EDB5154}" type="pres">
      <dgm:prSet presAssocID="{7740D977-BA4E-4C0B-A964-677C9436414D}" presName="sibTrans" presStyleCnt="0"/>
      <dgm:spPr/>
    </dgm:pt>
    <dgm:pt modelId="{D28307C4-B3E3-4273-A26E-9A2AC412E3A2}" type="pres">
      <dgm:prSet presAssocID="{25B38A91-C835-4EA0-8F69-E58A2C634267}" presName="compNode" presStyleCnt="0"/>
      <dgm:spPr/>
    </dgm:pt>
    <dgm:pt modelId="{162937C4-4CA7-4612-9C02-D6B1AC802535}" type="pres">
      <dgm:prSet presAssocID="{25B38A91-C835-4EA0-8F69-E58A2C634267}" presName="iconRect" presStyleLbl="node1" presStyleIdx="1" presStyleCnt="3"/>
      <dgm:spPr>
        <a:xfrm>
          <a:off x="3833367" y="328484"/>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Workflow"/>
        </a:ext>
      </dgm:extLst>
    </dgm:pt>
    <dgm:pt modelId="{07CBD889-9631-4A03-8B5E-A62015DDBAE0}" type="pres">
      <dgm:prSet presAssocID="{25B38A91-C835-4EA0-8F69-E58A2C634267}" presName="iconSpace" presStyleCnt="0"/>
      <dgm:spPr/>
    </dgm:pt>
    <dgm:pt modelId="{41692C29-57B5-4212-8090-4CBA82750EDF}" type="pres">
      <dgm:prSet presAssocID="{25B38A91-C835-4EA0-8F69-E58A2C634267}" presName="parTx" presStyleLbl="revTx" presStyleIdx="2" presStyleCnt="6">
        <dgm:presLayoutVars>
          <dgm:chMax val="0"/>
          <dgm:chPref val="0"/>
        </dgm:presLayoutVars>
      </dgm:prSet>
      <dgm:spPr/>
    </dgm:pt>
    <dgm:pt modelId="{D3A0A857-D943-4E3F-8359-AAD19C236482}" type="pres">
      <dgm:prSet presAssocID="{25B38A91-C835-4EA0-8F69-E58A2C634267}" presName="txSpace" presStyleCnt="0"/>
      <dgm:spPr/>
    </dgm:pt>
    <dgm:pt modelId="{A1FBD1DF-1E7B-4302-A448-10F36EDDE8EC}" type="pres">
      <dgm:prSet presAssocID="{25B38A91-C835-4EA0-8F69-E58A2C634267}" presName="desTx" presStyleLbl="revTx" presStyleIdx="3" presStyleCnt="6">
        <dgm:presLayoutVars/>
      </dgm:prSet>
      <dgm:spPr/>
    </dgm:pt>
    <dgm:pt modelId="{FA50C977-0F58-4527-823C-B2BD2A0CD3C7}" type="pres">
      <dgm:prSet presAssocID="{DF179A71-9F45-4A5E-A65C-1D4A247EB51A}" presName="sibTrans" presStyleCnt="0"/>
      <dgm:spPr/>
    </dgm:pt>
    <dgm:pt modelId="{6AD77973-7333-4A34-B65D-378C9541A34A}" type="pres">
      <dgm:prSet presAssocID="{A8A5A401-529D-4D14-AF09-DD49AF0E83E7}" presName="compNode" presStyleCnt="0"/>
      <dgm:spPr/>
    </dgm:pt>
    <dgm:pt modelId="{46EFC176-4EC7-4E6C-8C83-60539C6D1FB6}" type="pres">
      <dgm:prSet presAssocID="{A8A5A401-529D-4D14-AF09-DD49AF0E83E7}" presName="iconRect" presStyleLbl="node1" presStyleIdx="2" presStyleCnt="3"/>
      <dgm:spPr>
        <a:xfrm>
          <a:off x="7665152" y="328484"/>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gm:spPr>
      <dgm:extLst>
        <a:ext uri="{E40237B7-FDA0-4F09-8148-C483321AD2D9}">
          <dgm14:cNvPr xmlns:dgm14="http://schemas.microsoft.com/office/drawing/2010/diagram" id="0" name="" descr="Flowchart"/>
        </a:ext>
      </dgm:extLst>
    </dgm:pt>
    <dgm:pt modelId="{7806198D-0C8C-449E-82D6-274389A50442}" type="pres">
      <dgm:prSet presAssocID="{A8A5A401-529D-4D14-AF09-DD49AF0E83E7}" presName="iconSpace" presStyleCnt="0"/>
      <dgm:spPr/>
    </dgm:pt>
    <dgm:pt modelId="{29417F0E-683A-4A71-BEA6-ECAA93D08984}" type="pres">
      <dgm:prSet presAssocID="{A8A5A401-529D-4D14-AF09-DD49AF0E83E7}" presName="parTx" presStyleLbl="revTx" presStyleIdx="4" presStyleCnt="6">
        <dgm:presLayoutVars>
          <dgm:chMax val="0"/>
          <dgm:chPref val="0"/>
        </dgm:presLayoutVars>
      </dgm:prSet>
      <dgm:spPr/>
    </dgm:pt>
    <dgm:pt modelId="{5C6B82D6-505F-48E8-A347-625DE37FAF0C}" type="pres">
      <dgm:prSet presAssocID="{A8A5A401-529D-4D14-AF09-DD49AF0E83E7}" presName="txSpace" presStyleCnt="0"/>
      <dgm:spPr/>
    </dgm:pt>
    <dgm:pt modelId="{BC28C84D-D161-4AE5-8C5D-6C079BC86832}" type="pres">
      <dgm:prSet presAssocID="{A8A5A401-529D-4D14-AF09-DD49AF0E83E7}" presName="desTx" presStyleLbl="revTx" presStyleIdx="5" presStyleCnt="6">
        <dgm:presLayoutVars/>
      </dgm:prSet>
      <dgm:spPr/>
    </dgm:pt>
  </dgm:ptLst>
  <dgm:cxnLst>
    <dgm:cxn modelId="{4406D113-6BB8-4F45-A13D-F1B852541607}" type="presOf" srcId="{1D42A2AE-E895-409C-81DF-E9CAD1902ABC}" destId="{6EC6B8B0-CA9F-4769-A8F6-D79B5A0D5566}" srcOrd="0" destOrd="0" presId="urn:microsoft.com/office/officeart/2018/2/layout/IconLabelDescriptionList"/>
    <dgm:cxn modelId="{6BE1E41D-DA3C-4A8A-982D-598F3CBB4AE3}" type="presOf" srcId="{00C0D10B-3238-4952-98D6-E39A1ECF8821}" destId="{A1FBD1DF-1E7B-4302-A448-10F36EDDE8EC}" srcOrd="0" destOrd="0" presId="urn:microsoft.com/office/officeart/2018/2/layout/IconLabelDescriptionList"/>
    <dgm:cxn modelId="{20521E1E-AFBB-43CA-BB9B-234C5C9811D7}" type="presOf" srcId="{E0F8241E-B27E-4ECB-ABBB-58FF2F70120F}" destId="{42A48F68-BE35-42DB-B16D-FC57047CB19E}" srcOrd="0" destOrd="0" presId="urn:microsoft.com/office/officeart/2018/2/layout/IconLabelDescriptionList"/>
    <dgm:cxn modelId="{DFB54525-17AB-4B01-AD39-F008DCA56FF4}" type="presOf" srcId="{73841F8D-BCCC-48F4-ABA6-47E9E072BDCA}" destId="{BC28C84D-D161-4AE5-8C5D-6C079BC86832}" srcOrd="0" destOrd="0" presId="urn:microsoft.com/office/officeart/2018/2/layout/IconLabelDescriptionList"/>
    <dgm:cxn modelId="{8837D336-73FD-4A62-84D8-8AB127D00803}" type="presOf" srcId="{A8A5A401-529D-4D14-AF09-DD49AF0E83E7}" destId="{29417F0E-683A-4A71-BEA6-ECAA93D08984}" srcOrd="0" destOrd="0" presId="urn:microsoft.com/office/officeart/2018/2/layout/IconLabelDescriptionList"/>
    <dgm:cxn modelId="{D69E843F-1BE6-4AE8-94FD-D69F176A28D0}" srcId="{A8A5A401-529D-4D14-AF09-DD49AF0E83E7}" destId="{73841F8D-BCCC-48F4-ABA6-47E9E072BDCA}" srcOrd="0" destOrd="0" parTransId="{D47263AC-F0C5-48E6-81DA-B21008456A36}" sibTransId="{B371FBA7-0EC4-400A-9544-BAA461E97A81}"/>
    <dgm:cxn modelId="{F3E45863-0E8F-475C-8618-C3204DD0D647}" srcId="{E0F8241E-B27E-4ECB-ABBB-58FF2F70120F}" destId="{58EE8A40-1D70-40AE-B39A-3563E17CB064}" srcOrd="0" destOrd="0" parTransId="{2D5A4DA0-B2F0-44A0-A9D3-0DC52FFA7564}" sibTransId="{7740D977-BA4E-4C0B-A964-677C9436414D}"/>
    <dgm:cxn modelId="{469FF376-4879-49A4-A760-4C717E6137DF}" type="presOf" srcId="{58EE8A40-1D70-40AE-B39A-3563E17CB064}" destId="{E3A68453-6B34-4DEE-AC99-285E02141EB3}" srcOrd="0" destOrd="0" presId="urn:microsoft.com/office/officeart/2018/2/layout/IconLabelDescriptionList"/>
    <dgm:cxn modelId="{9EEBFE58-87F4-4E2B-A1BD-C209217B1788}" srcId="{E0F8241E-B27E-4ECB-ABBB-58FF2F70120F}" destId="{25B38A91-C835-4EA0-8F69-E58A2C634267}" srcOrd="1" destOrd="0" parTransId="{683E140D-62F1-40A9-8F8A-15EEA6C23F00}" sibTransId="{DF179A71-9F45-4A5E-A65C-1D4A247EB51A}"/>
    <dgm:cxn modelId="{B78CF48E-BB5D-40C4-89F4-85291B8B52D1}" type="presOf" srcId="{25B38A91-C835-4EA0-8F69-E58A2C634267}" destId="{41692C29-57B5-4212-8090-4CBA82750EDF}" srcOrd="0" destOrd="0" presId="urn:microsoft.com/office/officeart/2018/2/layout/IconLabelDescriptionList"/>
    <dgm:cxn modelId="{492E30B1-4482-46A3-98AF-0EB9B95CD8E7}" srcId="{25B38A91-C835-4EA0-8F69-E58A2C634267}" destId="{00C0D10B-3238-4952-98D6-E39A1ECF8821}" srcOrd="0" destOrd="0" parTransId="{8ED49483-6803-4E6C-92E0-992AE4BB4856}" sibTransId="{A1DAD81F-17B9-4980-B512-247DB3CD216E}"/>
    <dgm:cxn modelId="{8B7A90E1-11D3-4C11-8DEF-61A355A54764}" srcId="{58EE8A40-1D70-40AE-B39A-3563E17CB064}" destId="{1D42A2AE-E895-409C-81DF-E9CAD1902ABC}" srcOrd="0" destOrd="0" parTransId="{25A2CF6D-3C6B-4ADE-A7CC-D226740B8499}" sibTransId="{4E571836-2A9F-493A-9265-4769ED982CAF}"/>
    <dgm:cxn modelId="{C667DCE1-F33C-41B2-998A-5E27A70EA9F8}" srcId="{E0F8241E-B27E-4ECB-ABBB-58FF2F70120F}" destId="{A8A5A401-529D-4D14-AF09-DD49AF0E83E7}" srcOrd="2" destOrd="0" parTransId="{2D5AE865-7A1A-4B9D-8D3E-24ED2FF213A7}" sibTransId="{821EB4E9-0D5E-4800-924F-BE59630AA87B}"/>
    <dgm:cxn modelId="{7DB50EC5-3D9D-4032-8283-A5787F88069A}" type="presParOf" srcId="{42A48F68-BE35-42DB-B16D-FC57047CB19E}" destId="{FA922CA1-AEC8-4135-957B-0EDE9AEB7C34}" srcOrd="0" destOrd="0" presId="urn:microsoft.com/office/officeart/2018/2/layout/IconLabelDescriptionList"/>
    <dgm:cxn modelId="{D1AFD07C-8F0E-4BDF-9A25-EE8C0FFBCB6A}" type="presParOf" srcId="{FA922CA1-AEC8-4135-957B-0EDE9AEB7C34}" destId="{CF06BFD4-72C1-4816-A6D4-D20E2000FA40}" srcOrd="0" destOrd="0" presId="urn:microsoft.com/office/officeart/2018/2/layout/IconLabelDescriptionList"/>
    <dgm:cxn modelId="{FFEFB495-4C3C-476A-BEB0-2C34B0546698}" type="presParOf" srcId="{FA922CA1-AEC8-4135-957B-0EDE9AEB7C34}" destId="{989BB46C-A5BA-43E1-83C8-95EDA964E6BC}" srcOrd="1" destOrd="0" presId="urn:microsoft.com/office/officeart/2018/2/layout/IconLabelDescriptionList"/>
    <dgm:cxn modelId="{A6B19F39-54C0-4178-808B-5B2D8AF70CF1}" type="presParOf" srcId="{FA922CA1-AEC8-4135-957B-0EDE9AEB7C34}" destId="{E3A68453-6B34-4DEE-AC99-285E02141EB3}" srcOrd="2" destOrd="0" presId="urn:microsoft.com/office/officeart/2018/2/layout/IconLabelDescriptionList"/>
    <dgm:cxn modelId="{FF6F4D99-DE80-4E5C-A38A-53CBBB4C9E74}" type="presParOf" srcId="{FA922CA1-AEC8-4135-957B-0EDE9AEB7C34}" destId="{A1B87C0E-4E3A-42BA-925D-7D6B2D9D1CAF}" srcOrd="3" destOrd="0" presId="urn:microsoft.com/office/officeart/2018/2/layout/IconLabelDescriptionList"/>
    <dgm:cxn modelId="{72378FCB-5EB1-4444-A2CA-2EBD6B38AD67}" type="presParOf" srcId="{FA922CA1-AEC8-4135-957B-0EDE9AEB7C34}" destId="{6EC6B8B0-CA9F-4769-A8F6-D79B5A0D5566}" srcOrd="4" destOrd="0" presId="urn:microsoft.com/office/officeart/2018/2/layout/IconLabelDescriptionList"/>
    <dgm:cxn modelId="{8EDD51D2-FEB8-4EDA-A696-71F2A4CB353B}" type="presParOf" srcId="{42A48F68-BE35-42DB-B16D-FC57047CB19E}" destId="{E07BE3D5-CE99-4734-95DC-53848EDB5154}" srcOrd="1" destOrd="0" presId="urn:microsoft.com/office/officeart/2018/2/layout/IconLabelDescriptionList"/>
    <dgm:cxn modelId="{8061A174-BB0D-46AA-8FEE-7FE2245B0B7B}" type="presParOf" srcId="{42A48F68-BE35-42DB-B16D-FC57047CB19E}" destId="{D28307C4-B3E3-4273-A26E-9A2AC412E3A2}" srcOrd="2" destOrd="0" presId="urn:microsoft.com/office/officeart/2018/2/layout/IconLabelDescriptionList"/>
    <dgm:cxn modelId="{4C139AC2-934E-4602-B99C-D9C574795493}" type="presParOf" srcId="{D28307C4-B3E3-4273-A26E-9A2AC412E3A2}" destId="{162937C4-4CA7-4612-9C02-D6B1AC802535}" srcOrd="0" destOrd="0" presId="urn:microsoft.com/office/officeart/2018/2/layout/IconLabelDescriptionList"/>
    <dgm:cxn modelId="{B7BF96DC-C05C-4551-8034-62EC9DE528AE}" type="presParOf" srcId="{D28307C4-B3E3-4273-A26E-9A2AC412E3A2}" destId="{07CBD889-9631-4A03-8B5E-A62015DDBAE0}" srcOrd="1" destOrd="0" presId="urn:microsoft.com/office/officeart/2018/2/layout/IconLabelDescriptionList"/>
    <dgm:cxn modelId="{5CB0CFB3-DB9B-4B9B-A1B2-461A9FC8CD1E}" type="presParOf" srcId="{D28307C4-B3E3-4273-A26E-9A2AC412E3A2}" destId="{41692C29-57B5-4212-8090-4CBA82750EDF}" srcOrd="2" destOrd="0" presId="urn:microsoft.com/office/officeart/2018/2/layout/IconLabelDescriptionList"/>
    <dgm:cxn modelId="{7913FC85-ED19-4096-A460-3FEE2074D5F3}" type="presParOf" srcId="{D28307C4-B3E3-4273-A26E-9A2AC412E3A2}" destId="{D3A0A857-D943-4E3F-8359-AAD19C236482}" srcOrd="3" destOrd="0" presId="urn:microsoft.com/office/officeart/2018/2/layout/IconLabelDescriptionList"/>
    <dgm:cxn modelId="{27B1052D-AE74-4855-B00B-78C1CD40ACD6}" type="presParOf" srcId="{D28307C4-B3E3-4273-A26E-9A2AC412E3A2}" destId="{A1FBD1DF-1E7B-4302-A448-10F36EDDE8EC}" srcOrd="4" destOrd="0" presId="urn:microsoft.com/office/officeart/2018/2/layout/IconLabelDescriptionList"/>
    <dgm:cxn modelId="{2B5C7172-DD96-4B38-865C-83CF648C7917}" type="presParOf" srcId="{42A48F68-BE35-42DB-B16D-FC57047CB19E}" destId="{FA50C977-0F58-4527-823C-B2BD2A0CD3C7}" srcOrd="3" destOrd="0" presId="urn:microsoft.com/office/officeart/2018/2/layout/IconLabelDescriptionList"/>
    <dgm:cxn modelId="{3AD83093-114D-4C8B-B5F4-92F38C4622F9}" type="presParOf" srcId="{42A48F68-BE35-42DB-B16D-FC57047CB19E}" destId="{6AD77973-7333-4A34-B65D-378C9541A34A}" srcOrd="4" destOrd="0" presId="urn:microsoft.com/office/officeart/2018/2/layout/IconLabelDescriptionList"/>
    <dgm:cxn modelId="{709A46E2-CD26-4236-BF8C-E23ADAA9368E}" type="presParOf" srcId="{6AD77973-7333-4A34-B65D-378C9541A34A}" destId="{46EFC176-4EC7-4E6C-8C83-60539C6D1FB6}" srcOrd="0" destOrd="0" presId="urn:microsoft.com/office/officeart/2018/2/layout/IconLabelDescriptionList"/>
    <dgm:cxn modelId="{C4FF4F27-EC30-4E98-A5F0-92286470A899}" type="presParOf" srcId="{6AD77973-7333-4A34-B65D-378C9541A34A}" destId="{7806198D-0C8C-449E-82D6-274389A50442}" srcOrd="1" destOrd="0" presId="urn:microsoft.com/office/officeart/2018/2/layout/IconLabelDescriptionList"/>
    <dgm:cxn modelId="{1AAFA364-6B7C-4C0A-A049-034F2F1EDB00}" type="presParOf" srcId="{6AD77973-7333-4A34-B65D-378C9541A34A}" destId="{29417F0E-683A-4A71-BEA6-ECAA93D08984}" srcOrd="2" destOrd="0" presId="urn:microsoft.com/office/officeart/2018/2/layout/IconLabelDescriptionList"/>
    <dgm:cxn modelId="{C357C7F0-BA9F-4AF0-9B79-9896364621DC}" type="presParOf" srcId="{6AD77973-7333-4A34-B65D-378C9541A34A}" destId="{5C6B82D6-505F-48E8-A347-625DE37FAF0C}" srcOrd="3" destOrd="0" presId="urn:microsoft.com/office/officeart/2018/2/layout/IconLabelDescriptionList"/>
    <dgm:cxn modelId="{46E9C689-B085-43EC-9DA3-45C1989A0F50}" type="presParOf" srcId="{6AD77973-7333-4A34-B65D-378C9541A34A}" destId="{BC28C84D-D161-4AE5-8C5D-6C079BC8683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B23E53-AF73-42C1-9F5C-46D9F04E6F8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8E7C1E9-4E8F-495F-83F7-BF81084CD866}">
      <dgm:prSet/>
      <dgm:spPr/>
      <dgm:t>
        <a:bodyPr/>
        <a:lstStyle/>
        <a:p>
          <a:pPr>
            <a:defRPr b="1"/>
          </a:pPr>
          <a:r>
            <a:rPr lang="en-US">
              <a:solidFill>
                <a:schemeClr val="bg1"/>
              </a:solidFill>
            </a:rPr>
            <a:t>Zero-shot prompting</a:t>
          </a:r>
        </a:p>
      </dgm:t>
    </dgm:pt>
    <dgm:pt modelId="{06CE37D3-E041-46F5-9EC7-B58391A104D8}" type="parTrans" cxnId="{345FF307-9858-4E2F-902C-BBD7769ABE15}">
      <dgm:prSet/>
      <dgm:spPr/>
      <dgm:t>
        <a:bodyPr/>
        <a:lstStyle/>
        <a:p>
          <a:endParaRPr lang="en-US">
            <a:solidFill>
              <a:schemeClr val="bg1"/>
            </a:solidFill>
          </a:endParaRPr>
        </a:p>
      </dgm:t>
    </dgm:pt>
    <dgm:pt modelId="{9DE21D89-CF72-4E82-A3B3-E996AC146BAE}" type="sibTrans" cxnId="{345FF307-9858-4E2F-902C-BBD7769ABE15}">
      <dgm:prSet/>
      <dgm:spPr/>
      <dgm:t>
        <a:bodyPr/>
        <a:lstStyle/>
        <a:p>
          <a:endParaRPr lang="en-US">
            <a:solidFill>
              <a:schemeClr val="bg1"/>
            </a:solidFill>
          </a:endParaRPr>
        </a:p>
      </dgm:t>
    </dgm:pt>
    <dgm:pt modelId="{7E979D0A-0734-4367-A371-9D5C7D8A0718}">
      <dgm:prSet/>
      <dgm:spPr/>
      <dgm:t>
        <a:bodyPr/>
        <a:lstStyle/>
        <a:p>
          <a:r>
            <a:rPr lang="en-US">
              <a:solidFill>
                <a:schemeClr val="bg1"/>
              </a:solidFill>
            </a:rPr>
            <a:t>This technique involves providing the model with a task it hasn't seen during its training. It tests the model's ability to generalize and produce relevant outputs without relying on prior examples.</a:t>
          </a:r>
        </a:p>
      </dgm:t>
    </dgm:pt>
    <dgm:pt modelId="{0FCA64F7-5170-4E24-8477-8FAC52835711}" type="parTrans" cxnId="{84A16AA8-ACEC-4806-95A6-CC530EB8C9A8}">
      <dgm:prSet/>
      <dgm:spPr/>
      <dgm:t>
        <a:bodyPr/>
        <a:lstStyle/>
        <a:p>
          <a:endParaRPr lang="en-US">
            <a:solidFill>
              <a:schemeClr val="bg1"/>
            </a:solidFill>
          </a:endParaRPr>
        </a:p>
      </dgm:t>
    </dgm:pt>
    <dgm:pt modelId="{98720603-A641-44F3-ABDA-87B336505730}" type="sibTrans" cxnId="{84A16AA8-ACEC-4806-95A6-CC530EB8C9A8}">
      <dgm:prSet/>
      <dgm:spPr/>
      <dgm:t>
        <a:bodyPr/>
        <a:lstStyle/>
        <a:p>
          <a:endParaRPr lang="en-US">
            <a:solidFill>
              <a:schemeClr val="bg1"/>
            </a:solidFill>
          </a:endParaRPr>
        </a:p>
      </dgm:t>
    </dgm:pt>
    <dgm:pt modelId="{46550A6B-D68D-48C2-8381-5C2F2C53FAD3}">
      <dgm:prSet/>
      <dgm:spPr/>
      <dgm:t>
        <a:bodyPr/>
        <a:lstStyle/>
        <a:p>
          <a:pPr>
            <a:defRPr b="1"/>
          </a:pPr>
          <a:r>
            <a:rPr lang="en-US">
              <a:solidFill>
                <a:schemeClr val="bg1"/>
              </a:solidFill>
            </a:rPr>
            <a:t>Few-shot prompting/in-context learning</a:t>
          </a:r>
        </a:p>
      </dgm:t>
    </dgm:pt>
    <dgm:pt modelId="{7989B9EF-308E-4685-B6A1-841D1754EA82}" type="parTrans" cxnId="{64184E30-CAFC-4F08-83A3-F9462FA880DE}">
      <dgm:prSet/>
      <dgm:spPr/>
      <dgm:t>
        <a:bodyPr/>
        <a:lstStyle/>
        <a:p>
          <a:endParaRPr lang="en-US">
            <a:solidFill>
              <a:schemeClr val="bg1"/>
            </a:solidFill>
          </a:endParaRPr>
        </a:p>
      </dgm:t>
    </dgm:pt>
    <dgm:pt modelId="{BA6494E4-D3F3-45AC-9C89-082AA9FE44EC}" type="sibTrans" cxnId="{64184E30-CAFC-4F08-83A3-F9462FA880DE}">
      <dgm:prSet/>
      <dgm:spPr/>
      <dgm:t>
        <a:bodyPr/>
        <a:lstStyle/>
        <a:p>
          <a:endParaRPr lang="en-US">
            <a:solidFill>
              <a:schemeClr val="bg1"/>
            </a:solidFill>
          </a:endParaRPr>
        </a:p>
      </dgm:t>
    </dgm:pt>
    <dgm:pt modelId="{648004B7-9A04-4EFF-A6EA-49B502EAAB75}">
      <dgm:prSet/>
      <dgm:spPr/>
      <dgm:t>
        <a:bodyPr/>
        <a:lstStyle/>
        <a:p>
          <a:r>
            <a:rPr lang="en-US">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gm:t>
    </dgm:pt>
    <dgm:pt modelId="{CD771D39-036A-4345-8291-52F0A7C1BE1C}" type="parTrans" cxnId="{36EA12B9-2F83-4DAA-ADF4-3AE0A6F1178D}">
      <dgm:prSet/>
      <dgm:spPr/>
      <dgm:t>
        <a:bodyPr/>
        <a:lstStyle/>
        <a:p>
          <a:endParaRPr lang="en-US">
            <a:solidFill>
              <a:schemeClr val="bg1"/>
            </a:solidFill>
          </a:endParaRPr>
        </a:p>
      </dgm:t>
    </dgm:pt>
    <dgm:pt modelId="{1F5E88A1-3911-4ACA-9D90-409C33DFE32A}" type="sibTrans" cxnId="{36EA12B9-2F83-4DAA-ADF4-3AE0A6F1178D}">
      <dgm:prSet/>
      <dgm:spPr/>
      <dgm:t>
        <a:bodyPr/>
        <a:lstStyle/>
        <a:p>
          <a:endParaRPr lang="en-US">
            <a:solidFill>
              <a:schemeClr val="bg1"/>
            </a:solidFill>
          </a:endParaRPr>
        </a:p>
      </dgm:t>
    </dgm:pt>
    <dgm:pt modelId="{935A6314-645A-4B19-998A-4AF28BD2BAD0}">
      <dgm:prSet/>
      <dgm:spPr/>
      <dgm:t>
        <a:bodyPr/>
        <a:lstStyle/>
        <a:p>
          <a:pPr>
            <a:defRPr b="1"/>
          </a:pPr>
          <a:r>
            <a:rPr lang="en-US">
              <a:solidFill>
                <a:schemeClr val="bg1"/>
              </a:solidFill>
            </a:rPr>
            <a:t>Chain-of-Thought (CoT)</a:t>
          </a:r>
        </a:p>
      </dgm:t>
    </dgm:pt>
    <dgm:pt modelId="{EAB67058-025F-4EAA-8006-225F1F06E743}" type="parTrans" cxnId="{ECE06D9B-5E88-4B66-8705-8C2683EE37F4}">
      <dgm:prSet/>
      <dgm:spPr/>
      <dgm:t>
        <a:bodyPr/>
        <a:lstStyle/>
        <a:p>
          <a:endParaRPr lang="en-US">
            <a:solidFill>
              <a:schemeClr val="bg1"/>
            </a:solidFill>
          </a:endParaRPr>
        </a:p>
      </dgm:t>
    </dgm:pt>
    <dgm:pt modelId="{836199D6-562A-483D-88CC-2E17C9A11CDE}" type="sibTrans" cxnId="{ECE06D9B-5E88-4B66-8705-8C2683EE37F4}">
      <dgm:prSet/>
      <dgm:spPr/>
      <dgm:t>
        <a:bodyPr/>
        <a:lstStyle/>
        <a:p>
          <a:endParaRPr lang="en-US">
            <a:solidFill>
              <a:schemeClr val="bg1"/>
            </a:solidFill>
          </a:endParaRPr>
        </a:p>
      </dgm:t>
    </dgm:pt>
    <dgm:pt modelId="{62627D0D-28EA-4979-9508-6112B42546E0}">
      <dgm:prSet/>
      <dgm:spPr/>
      <dgm:t>
        <a:bodyPr/>
        <a:lstStyle/>
        <a:p>
          <a:r>
            <a:rPr lang="en-US">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gm:t>
    </dgm:pt>
    <dgm:pt modelId="{05DD5F34-E322-4507-92C0-E8444CF43E59}" type="parTrans" cxnId="{38314647-5517-4F78-AE58-1E67551885E7}">
      <dgm:prSet/>
      <dgm:spPr/>
      <dgm:t>
        <a:bodyPr/>
        <a:lstStyle/>
        <a:p>
          <a:endParaRPr lang="en-US">
            <a:solidFill>
              <a:schemeClr val="bg1"/>
            </a:solidFill>
          </a:endParaRPr>
        </a:p>
      </dgm:t>
    </dgm:pt>
    <dgm:pt modelId="{BA1D5D83-6612-4AF5-BB6C-8A6CC4936851}" type="sibTrans" cxnId="{38314647-5517-4F78-AE58-1E67551885E7}">
      <dgm:prSet/>
      <dgm:spPr/>
      <dgm:t>
        <a:bodyPr/>
        <a:lstStyle/>
        <a:p>
          <a:endParaRPr lang="en-US">
            <a:solidFill>
              <a:schemeClr val="bg1"/>
            </a:solidFill>
          </a:endParaRPr>
        </a:p>
      </dgm:t>
    </dgm:pt>
    <dgm:pt modelId="{1E375F3F-D695-4B72-9737-549B3622E7D3}" type="pres">
      <dgm:prSet presAssocID="{FCB23E53-AF73-42C1-9F5C-46D9F04E6F89}" presName="root" presStyleCnt="0">
        <dgm:presLayoutVars>
          <dgm:dir/>
          <dgm:resizeHandles val="exact"/>
        </dgm:presLayoutVars>
      </dgm:prSet>
      <dgm:spPr/>
    </dgm:pt>
    <dgm:pt modelId="{5D7C807D-29C9-4ED8-9116-D4037CB3FA02}" type="pres">
      <dgm:prSet presAssocID="{38E7C1E9-4E8F-495F-83F7-BF81084CD866}" presName="compNode" presStyleCnt="0"/>
      <dgm:spPr/>
    </dgm:pt>
    <dgm:pt modelId="{4B90E5E3-8E0D-458F-B793-A3FC90740A4E}" type="pres">
      <dgm:prSet presAssocID="{38E7C1E9-4E8F-495F-83F7-BF81084CD8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CFB117E7-8B40-43F2-9891-EB544A773F5B}" type="pres">
      <dgm:prSet presAssocID="{38E7C1E9-4E8F-495F-83F7-BF81084CD866}" presName="iconSpace" presStyleCnt="0"/>
      <dgm:spPr/>
    </dgm:pt>
    <dgm:pt modelId="{85EDE28E-90DE-4D6C-A472-31943FED9377}" type="pres">
      <dgm:prSet presAssocID="{38E7C1E9-4E8F-495F-83F7-BF81084CD866}" presName="parTx" presStyleLbl="revTx" presStyleIdx="0" presStyleCnt="6">
        <dgm:presLayoutVars>
          <dgm:chMax val="0"/>
          <dgm:chPref val="0"/>
        </dgm:presLayoutVars>
      </dgm:prSet>
      <dgm:spPr/>
    </dgm:pt>
    <dgm:pt modelId="{D91E51CB-DC8E-4EB5-A9A4-00356D2740C0}" type="pres">
      <dgm:prSet presAssocID="{38E7C1E9-4E8F-495F-83F7-BF81084CD866}" presName="txSpace" presStyleCnt="0"/>
      <dgm:spPr/>
    </dgm:pt>
    <dgm:pt modelId="{649FB7FB-A606-4460-A49B-CA7FB4B3294F}" type="pres">
      <dgm:prSet presAssocID="{38E7C1E9-4E8F-495F-83F7-BF81084CD866}" presName="desTx" presStyleLbl="revTx" presStyleIdx="1" presStyleCnt="6">
        <dgm:presLayoutVars/>
      </dgm:prSet>
      <dgm:spPr/>
    </dgm:pt>
    <dgm:pt modelId="{516A0054-B761-4C35-9DBB-13A0CAAAC4C2}" type="pres">
      <dgm:prSet presAssocID="{9DE21D89-CF72-4E82-A3B3-E996AC146BAE}" presName="sibTrans" presStyleCnt="0"/>
      <dgm:spPr/>
    </dgm:pt>
    <dgm:pt modelId="{F5962377-D60D-4BFB-BADE-A07CC9A5FCD4}" type="pres">
      <dgm:prSet presAssocID="{46550A6B-D68D-48C2-8381-5C2F2C53FAD3}" presName="compNode" presStyleCnt="0"/>
      <dgm:spPr/>
    </dgm:pt>
    <dgm:pt modelId="{45B6AD93-3380-4EF1-AFAC-1A4D966DAA94}" type="pres">
      <dgm:prSet presAssocID="{46550A6B-D68D-48C2-8381-5C2F2C53FA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VD player"/>
        </a:ext>
      </dgm:extLst>
    </dgm:pt>
    <dgm:pt modelId="{340B247C-73B2-4F1C-8A38-728F33A7FC8D}" type="pres">
      <dgm:prSet presAssocID="{46550A6B-D68D-48C2-8381-5C2F2C53FAD3}" presName="iconSpace" presStyleCnt="0"/>
      <dgm:spPr/>
    </dgm:pt>
    <dgm:pt modelId="{A8FC738C-E98D-4FA0-9DF1-2D87AE75543B}" type="pres">
      <dgm:prSet presAssocID="{46550A6B-D68D-48C2-8381-5C2F2C53FAD3}" presName="parTx" presStyleLbl="revTx" presStyleIdx="2" presStyleCnt="6">
        <dgm:presLayoutVars>
          <dgm:chMax val="0"/>
          <dgm:chPref val="0"/>
        </dgm:presLayoutVars>
      </dgm:prSet>
      <dgm:spPr/>
    </dgm:pt>
    <dgm:pt modelId="{62AA1774-83DA-4A65-A217-599292A8B412}" type="pres">
      <dgm:prSet presAssocID="{46550A6B-D68D-48C2-8381-5C2F2C53FAD3}" presName="txSpace" presStyleCnt="0"/>
      <dgm:spPr/>
    </dgm:pt>
    <dgm:pt modelId="{0B4D4C78-99EF-4058-87FA-1FFD09B138A4}" type="pres">
      <dgm:prSet presAssocID="{46550A6B-D68D-48C2-8381-5C2F2C53FAD3}" presName="desTx" presStyleLbl="revTx" presStyleIdx="3" presStyleCnt="6">
        <dgm:presLayoutVars/>
      </dgm:prSet>
      <dgm:spPr/>
    </dgm:pt>
    <dgm:pt modelId="{94D4F0E4-3A7F-41B0-A526-AEA41247F38D}" type="pres">
      <dgm:prSet presAssocID="{BA6494E4-D3F3-45AC-9C89-082AA9FE44EC}" presName="sibTrans" presStyleCnt="0"/>
      <dgm:spPr/>
    </dgm:pt>
    <dgm:pt modelId="{F9F1C2F3-AA69-4D03-BB1E-D4DBD1AD347B}" type="pres">
      <dgm:prSet presAssocID="{935A6314-645A-4B19-998A-4AF28BD2BAD0}" presName="compNode" presStyleCnt="0"/>
      <dgm:spPr/>
    </dgm:pt>
    <dgm:pt modelId="{52602ADB-69CE-41A5-8861-1AE002E64285}" type="pres">
      <dgm:prSet presAssocID="{935A6314-645A-4B19-998A-4AF28BD2BA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5756D32-CC2D-4A61-AD51-7DC14FEF6D23}" type="pres">
      <dgm:prSet presAssocID="{935A6314-645A-4B19-998A-4AF28BD2BAD0}" presName="iconSpace" presStyleCnt="0"/>
      <dgm:spPr/>
    </dgm:pt>
    <dgm:pt modelId="{7F836393-3184-4EB4-9D48-55365457724C}" type="pres">
      <dgm:prSet presAssocID="{935A6314-645A-4B19-998A-4AF28BD2BAD0}" presName="parTx" presStyleLbl="revTx" presStyleIdx="4" presStyleCnt="6">
        <dgm:presLayoutVars>
          <dgm:chMax val="0"/>
          <dgm:chPref val="0"/>
        </dgm:presLayoutVars>
      </dgm:prSet>
      <dgm:spPr/>
    </dgm:pt>
    <dgm:pt modelId="{2774285E-B116-482A-BDC4-9C99D36DC854}" type="pres">
      <dgm:prSet presAssocID="{935A6314-645A-4B19-998A-4AF28BD2BAD0}" presName="txSpace" presStyleCnt="0"/>
      <dgm:spPr/>
    </dgm:pt>
    <dgm:pt modelId="{459B2BD7-51C7-41DB-9E67-46FC3DF20C92}" type="pres">
      <dgm:prSet presAssocID="{935A6314-645A-4B19-998A-4AF28BD2BAD0}" presName="desTx" presStyleLbl="revTx" presStyleIdx="5" presStyleCnt="6">
        <dgm:presLayoutVars/>
      </dgm:prSet>
      <dgm:spPr/>
    </dgm:pt>
  </dgm:ptLst>
  <dgm:cxnLst>
    <dgm:cxn modelId="{345FF307-9858-4E2F-902C-BBD7769ABE15}" srcId="{FCB23E53-AF73-42C1-9F5C-46D9F04E6F89}" destId="{38E7C1E9-4E8F-495F-83F7-BF81084CD866}" srcOrd="0" destOrd="0" parTransId="{06CE37D3-E041-46F5-9EC7-B58391A104D8}" sibTransId="{9DE21D89-CF72-4E82-A3B3-E996AC146BAE}"/>
    <dgm:cxn modelId="{6154B809-D1D6-406A-9052-F7EFEC21615F}" type="presOf" srcId="{62627D0D-28EA-4979-9508-6112B42546E0}" destId="{459B2BD7-51C7-41DB-9E67-46FC3DF20C92}" srcOrd="0" destOrd="0" presId="urn:microsoft.com/office/officeart/2018/2/layout/IconLabelDescriptionList"/>
    <dgm:cxn modelId="{3CC9152C-0F35-4220-96E2-397BFC7FC1B6}" type="presOf" srcId="{FCB23E53-AF73-42C1-9F5C-46D9F04E6F89}" destId="{1E375F3F-D695-4B72-9737-549B3622E7D3}" srcOrd="0" destOrd="0" presId="urn:microsoft.com/office/officeart/2018/2/layout/IconLabelDescriptionList"/>
    <dgm:cxn modelId="{64184E30-CAFC-4F08-83A3-F9462FA880DE}" srcId="{FCB23E53-AF73-42C1-9F5C-46D9F04E6F89}" destId="{46550A6B-D68D-48C2-8381-5C2F2C53FAD3}" srcOrd="1" destOrd="0" parTransId="{7989B9EF-308E-4685-B6A1-841D1754EA82}" sibTransId="{BA6494E4-D3F3-45AC-9C89-082AA9FE44EC}"/>
    <dgm:cxn modelId="{9ACBAB40-F2A9-4A59-9E64-12C2F143675C}" type="presOf" srcId="{7E979D0A-0734-4367-A371-9D5C7D8A0718}" destId="{649FB7FB-A606-4460-A49B-CA7FB4B3294F}" srcOrd="0" destOrd="0" presId="urn:microsoft.com/office/officeart/2018/2/layout/IconLabelDescriptionList"/>
    <dgm:cxn modelId="{38314647-5517-4F78-AE58-1E67551885E7}" srcId="{935A6314-645A-4B19-998A-4AF28BD2BAD0}" destId="{62627D0D-28EA-4979-9508-6112B42546E0}" srcOrd="0" destOrd="0" parTransId="{05DD5F34-E322-4507-92C0-E8444CF43E59}" sibTransId="{BA1D5D83-6612-4AF5-BB6C-8A6CC4936851}"/>
    <dgm:cxn modelId="{E3F0356E-59AD-4B91-8D16-17467F6272B2}" type="presOf" srcId="{46550A6B-D68D-48C2-8381-5C2F2C53FAD3}" destId="{A8FC738C-E98D-4FA0-9DF1-2D87AE75543B}" srcOrd="0" destOrd="0" presId="urn:microsoft.com/office/officeart/2018/2/layout/IconLabelDescriptionList"/>
    <dgm:cxn modelId="{ECE06D9B-5E88-4B66-8705-8C2683EE37F4}" srcId="{FCB23E53-AF73-42C1-9F5C-46D9F04E6F89}" destId="{935A6314-645A-4B19-998A-4AF28BD2BAD0}" srcOrd="2" destOrd="0" parTransId="{EAB67058-025F-4EAA-8006-225F1F06E743}" sibTransId="{836199D6-562A-483D-88CC-2E17C9A11CDE}"/>
    <dgm:cxn modelId="{84A16AA8-ACEC-4806-95A6-CC530EB8C9A8}" srcId="{38E7C1E9-4E8F-495F-83F7-BF81084CD866}" destId="{7E979D0A-0734-4367-A371-9D5C7D8A0718}" srcOrd="0" destOrd="0" parTransId="{0FCA64F7-5170-4E24-8477-8FAC52835711}" sibTransId="{98720603-A641-44F3-ABDA-87B336505730}"/>
    <dgm:cxn modelId="{36EA12B9-2F83-4DAA-ADF4-3AE0A6F1178D}" srcId="{46550A6B-D68D-48C2-8381-5C2F2C53FAD3}" destId="{648004B7-9A04-4EFF-A6EA-49B502EAAB75}" srcOrd="0" destOrd="0" parTransId="{CD771D39-036A-4345-8291-52F0A7C1BE1C}" sibTransId="{1F5E88A1-3911-4ACA-9D90-409C33DFE32A}"/>
    <dgm:cxn modelId="{842A03D1-D7D6-4CBE-A586-B20D4A1E2038}" type="presOf" srcId="{648004B7-9A04-4EFF-A6EA-49B502EAAB75}" destId="{0B4D4C78-99EF-4058-87FA-1FFD09B138A4}" srcOrd="0" destOrd="0" presId="urn:microsoft.com/office/officeart/2018/2/layout/IconLabelDescriptionList"/>
    <dgm:cxn modelId="{C5FE2FFA-D515-4FD5-B086-2853D159081B}" type="presOf" srcId="{935A6314-645A-4B19-998A-4AF28BD2BAD0}" destId="{7F836393-3184-4EB4-9D48-55365457724C}" srcOrd="0" destOrd="0" presId="urn:microsoft.com/office/officeart/2018/2/layout/IconLabelDescriptionList"/>
    <dgm:cxn modelId="{6776C0FA-3DA3-4595-8695-920073DB5825}" type="presOf" srcId="{38E7C1E9-4E8F-495F-83F7-BF81084CD866}" destId="{85EDE28E-90DE-4D6C-A472-31943FED9377}" srcOrd="0" destOrd="0" presId="urn:microsoft.com/office/officeart/2018/2/layout/IconLabelDescriptionList"/>
    <dgm:cxn modelId="{D25A3404-8431-475A-AB88-6185ABCC9762}" type="presParOf" srcId="{1E375F3F-D695-4B72-9737-549B3622E7D3}" destId="{5D7C807D-29C9-4ED8-9116-D4037CB3FA02}" srcOrd="0" destOrd="0" presId="urn:microsoft.com/office/officeart/2018/2/layout/IconLabelDescriptionList"/>
    <dgm:cxn modelId="{4154472E-7AA3-478F-A4F3-C42911FD5D5B}" type="presParOf" srcId="{5D7C807D-29C9-4ED8-9116-D4037CB3FA02}" destId="{4B90E5E3-8E0D-458F-B793-A3FC90740A4E}" srcOrd="0" destOrd="0" presId="urn:microsoft.com/office/officeart/2018/2/layout/IconLabelDescriptionList"/>
    <dgm:cxn modelId="{413591B7-5A24-4E03-B783-C2CD023B4647}" type="presParOf" srcId="{5D7C807D-29C9-4ED8-9116-D4037CB3FA02}" destId="{CFB117E7-8B40-43F2-9891-EB544A773F5B}" srcOrd="1" destOrd="0" presId="urn:microsoft.com/office/officeart/2018/2/layout/IconLabelDescriptionList"/>
    <dgm:cxn modelId="{CF66C9EA-6CCF-4C9F-947B-B7E9F5176485}" type="presParOf" srcId="{5D7C807D-29C9-4ED8-9116-D4037CB3FA02}" destId="{85EDE28E-90DE-4D6C-A472-31943FED9377}" srcOrd="2" destOrd="0" presId="urn:microsoft.com/office/officeart/2018/2/layout/IconLabelDescriptionList"/>
    <dgm:cxn modelId="{2D4AB448-7404-4107-BAFD-5E843FC3C94B}" type="presParOf" srcId="{5D7C807D-29C9-4ED8-9116-D4037CB3FA02}" destId="{D91E51CB-DC8E-4EB5-A9A4-00356D2740C0}" srcOrd="3" destOrd="0" presId="urn:microsoft.com/office/officeart/2018/2/layout/IconLabelDescriptionList"/>
    <dgm:cxn modelId="{03841458-2E77-4F88-A2AB-37672385B148}" type="presParOf" srcId="{5D7C807D-29C9-4ED8-9116-D4037CB3FA02}" destId="{649FB7FB-A606-4460-A49B-CA7FB4B3294F}" srcOrd="4" destOrd="0" presId="urn:microsoft.com/office/officeart/2018/2/layout/IconLabelDescriptionList"/>
    <dgm:cxn modelId="{A25E0184-44F5-4F0A-AEDC-0955677FFB4B}" type="presParOf" srcId="{1E375F3F-D695-4B72-9737-549B3622E7D3}" destId="{516A0054-B761-4C35-9DBB-13A0CAAAC4C2}" srcOrd="1" destOrd="0" presId="urn:microsoft.com/office/officeart/2018/2/layout/IconLabelDescriptionList"/>
    <dgm:cxn modelId="{120A1FF9-5793-4295-8185-DAF6EAFFE447}" type="presParOf" srcId="{1E375F3F-D695-4B72-9737-549B3622E7D3}" destId="{F5962377-D60D-4BFB-BADE-A07CC9A5FCD4}" srcOrd="2" destOrd="0" presId="urn:microsoft.com/office/officeart/2018/2/layout/IconLabelDescriptionList"/>
    <dgm:cxn modelId="{11DD41DE-8AE7-41EE-9B51-432E07A37586}" type="presParOf" srcId="{F5962377-D60D-4BFB-BADE-A07CC9A5FCD4}" destId="{45B6AD93-3380-4EF1-AFAC-1A4D966DAA94}" srcOrd="0" destOrd="0" presId="urn:microsoft.com/office/officeart/2018/2/layout/IconLabelDescriptionList"/>
    <dgm:cxn modelId="{63F813E6-C515-4507-8E97-CE165F1C377C}" type="presParOf" srcId="{F5962377-D60D-4BFB-BADE-A07CC9A5FCD4}" destId="{340B247C-73B2-4F1C-8A38-728F33A7FC8D}" srcOrd="1" destOrd="0" presId="urn:microsoft.com/office/officeart/2018/2/layout/IconLabelDescriptionList"/>
    <dgm:cxn modelId="{AE33B1C9-2CEB-446E-8C02-5557FDA31B70}" type="presParOf" srcId="{F5962377-D60D-4BFB-BADE-A07CC9A5FCD4}" destId="{A8FC738C-E98D-4FA0-9DF1-2D87AE75543B}" srcOrd="2" destOrd="0" presId="urn:microsoft.com/office/officeart/2018/2/layout/IconLabelDescriptionList"/>
    <dgm:cxn modelId="{E0B31BCF-08E0-4F05-BF44-5EA77FF2B5BE}" type="presParOf" srcId="{F5962377-D60D-4BFB-BADE-A07CC9A5FCD4}" destId="{62AA1774-83DA-4A65-A217-599292A8B412}" srcOrd="3" destOrd="0" presId="urn:microsoft.com/office/officeart/2018/2/layout/IconLabelDescriptionList"/>
    <dgm:cxn modelId="{A0B5CB25-2F14-4092-A9E5-D414B3EE07BA}" type="presParOf" srcId="{F5962377-D60D-4BFB-BADE-A07CC9A5FCD4}" destId="{0B4D4C78-99EF-4058-87FA-1FFD09B138A4}" srcOrd="4" destOrd="0" presId="urn:microsoft.com/office/officeart/2018/2/layout/IconLabelDescriptionList"/>
    <dgm:cxn modelId="{C1207B47-76FD-4568-8D67-C7B4502A384E}" type="presParOf" srcId="{1E375F3F-D695-4B72-9737-549B3622E7D3}" destId="{94D4F0E4-3A7F-41B0-A526-AEA41247F38D}" srcOrd="3" destOrd="0" presId="urn:microsoft.com/office/officeart/2018/2/layout/IconLabelDescriptionList"/>
    <dgm:cxn modelId="{D7BAD4C2-FEE5-4BE2-BC67-69CA402667C6}" type="presParOf" srcId="{1E375F3F-D695-4B72-9737-549B3622E7D3}" destId="{F9F1C2F3-AA69-4D03-BB1E-D4DBD1AD347B}" srcOrd="4" destOrd="0" presId="urn:microsoft.com/office/officeart/2018/2/layout/IconLabelDescriptionList"/>
    <dgm:cxn modelId="{6D46B03B-6899-483B-9256-128C87A99F5E}" type="presParOf" srcId="{F9F1C2F3-AA69-4D03-BB1E-D4DBD1AD347B}" destId="{52602ADB-69CE-41A5-8861-1AE002E64285}" srcOrd="0" destOrd="0" presId="urn:microsoft.com/office/officeart/2018/2/layout/IconLabelDescriptionList"/>
    <dgm:cxn modelId="{A3F0C5BE-21D9-4F4B-8951-88A8105BB4CA}" type="presParOf" srcId="{F9F1C2F3-AA69-4D03-BB1E-D4DBD1AD347B}" destId="{75756D32-CC2D-4A61-AD51-7DC14FEF6D23}" srcOrd="1" destOrd="0" presId="urn:microsoft.com/office/officeart/2018/2/layout/IconLabelDescriptionList"/>
    <dgm:cxn modelId="{CA22F428-96A1-4CD3-9896-67934FAC41CD}" type="presParOf" srcId="{F9F1C2F3-AA69-4D03-BB1E-D4DBD1AD347B}" destId="{7F836393-3184-4EB4-9D48-55365457724C}" srcOrd="2" destOrd="0" presId="urn:microsoft.com/office/officeart/2018/2/layout/IconLabelDescriptionList"/>
    <dgm:cxn modelId="{81F75187-E80F-4B84-BA1A-EEBB90075F0C}" type="presParOf" srcId="{F9F1C2F3-AA69-4D03-BB1E-D4DBD1AD347B}" destId="{2774285E-B116-482A-BDC4-9C99D36DC854}" srcOrd="3" destOrd="0" presId="urn:microsoft.com/office/officeart/2018/2/layout/IconLabelDescriptionList"/>
    <dgm:cxn modelId="{6AD1F8E1-DF90-488C-B41C-0789398DB3FA}" type="presParOf" srcId="{F9F1C2F3-AA69-4D03-BB1E-D4DBD1AD347B}" destId="{459B2BD7-51C7-41DB-9E67-46FC3DF20C92}"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11E0C-A8E0-453B-A692-6AB5378627EB}"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2E68215A-471E-4229-8E59-7699BA6CC1FB}">
      <dgm:prSet/>
      <dgm:spPr/>
      <dgm:t>
        <a:bodyPr/>
        <a:lstStyle/>
        <a:p>
          <a:pPr>
            <a:lnSpc>
              <a:spcPct val="100000"/>
            </a:lnSpc>
            <a:defRPr b="1"/>
          </a:pPr>
          <a:r>
            <a:rPr lang="en-US">
              <a:solidFill>
                <a:schemeClr val="bg1"/>
              </a:solidFill>
            </a:rPr>
            <a:t>Clarity is key</a:t>
          </a:r>
        </a:p>
      </dgm:t>
    </dgm:pt>
    <dgm:pt modelId="{6E3D2744-1E52-4FE5-940F-B2A85B42DDFA}" type="parTrans" cxnId="{96DC6173-F43A-45D5-84A1-A82B67CB7ACA}">
      <dgm:prSet/>
      <dgm:spPr/>
      <dgm:t>
        <a:bodyPr/>
        <a:lstStyle/>
        <a:p>
          <a:endParaRPr lang="en-US">
            <a:solidFill>
              <a:schemeClr val="bg1"/>
            </a:solidFill>
          </a:endParaRPr>
        </a:p>
      </dgm:t>
    </dgm:pt>
    <dgm:pt modelId="{D6146A1F-78EA-4015-ADE9-C88503D48D10}" type="sibTrans" cxnId="{96DC6173-F43A-45D5-84A1-A82B67CB7ACA}">
      <dgm:prSet/>
      <dgm:spPr/>
      <dgm:t>
        <a:bodyPr/>
        <a:lstStyle/>
        <a:p>
          <a:endParaRPr lang="en-US">
            <a:solidFill>
              <a:schemeClr val="bg1"/>
            </a:solidFill>
          </a:endParaRPr>
        </a:p>
      </dgm:t>
    </dgm:pt>
    <dgm:pt modelId="{BEC5B43F-A340-4B84-AA30-25BCAD3AD0C9}">
      <dgm:prSet/>
      <dgm:spPr/>
      <dgm:t>
        <a:bodyPr/>
        <a:lstStyle/>
        <a:p>
          <a:pPr>
            <a:lnSpc>
              <a:spcPct val="100000"/>
            </a:lnSpc>
          </a:pPr>
          <a:r>
            <a:rPr lang="en-US">
              <a:solidFill>
                <a:schemeClr val="bg1"/>
              </a:solidFill>
            </a:rPr>
            <a:t>Ensure that the prompt is clear and unambiguous. Avoid jargon unless it's necessary for the context.</a:t>
          </a:r>
        </a:p>
      </dgm:t>
    </dgm:pt>
    <dgm:pt modelId="{93628EFF-B887-472B-8F7B-62441ECF0D12}" type="parTrans" cxnId="{F7595C96-1AB9-43F7-92EA-A1E1FAF737FF}">
      <dgm:prSet/>
      <dgm:spPr/>
      <dgm:t>
        <a:bodyPr/>
        <a:lstStyle/>
        <a:p>
          <a:endParaRPr lang="en-US">
            <a:solidFill>
              <a:schemeClr val="bg1"/>
            </a:solidFill>
          </a:endParaRPr>
        </a:p>
      </dgm:t>
    </dgm:pt>
    <dgm:pt modelId="{3F4DB434-91E3-4FC5-8005-25A5BCB2949F}" type="sibTrans" cxnId="{F7595C96-1AB9-43F7-92EA-A1E1FAF737FF}">
      <dgm:prSet/>
      <dgm:spPr/>
      <dgm:t>
        <a:bodyPr/>
        <a:lstStyle/>
        <a:p>
          <a:endParaRPr lang="en-US">
            <a:solidFill>
              <a:schemeClr val="bg1"/>
            </a:solidFill>
          </a:endParaRPr>
        </a:p>
      </dgm:t>
    </dgm:pt>
    <dgm:pt modelId="{EB7A2319-87FC-4A9A-9C38-A239C4E6AA20}">
      <dgm:prSet/>
      <dgm:spPr/>
      <dgm:t>
        <a:bodyPr/>
        <a:lstStyle/>
        <a:p>
          <a:pPr>
            <a:lnSpc>
              <a:spcPct val="100000"/>
            </a:lnSpc>
            <a:defRPr b="1"/>
          </a:pPr>
          <a:r>
            <a:rPr lang="en-US">
              <a:solidFill>
                <a:schemeClr val="bg1"/>
              </a:solidFill>
            </a:rPr>
            <a:t>Try role-playing</a:t>
          </a:r>
        </a:p>
      </dgm:t>
    </dgm:pt>
    <dgm:pt modelId="{02FDB18F-40DD-45BB-9B96-87D98F753F55}" type="parTrans" cxnId="{8ED460B2-20F1-4E78-BF82-77B2F43565DC}">
      <dgm:prSet/>
      <dgm:spPr/>
      <dgm:t>
        <a:bodyPr/>
        <a:lstStyle/>
        <a:p>
          <a:endParaRPr lang="en-US">
            <a:solidFill>
              <a:schemeClr val="bg1"/>
            </a:solidFill>
          </a:endParaRPr>
        </a:p>
      </dgm:t>
    </dgm:pt>
    <dgm:pt modelId="{891728F5-752A-4D00-AEA5-D27BCDB82DD3}" type="sibTrans" cxnId="{8ED460B2-20F1-4E78-BF82-77B2F43565DC}">
      <dgm:prSet/>
      <dgm:spPr/>
      <dgm:t>
        <a:bodyPr/>
        <a:lstStyle/>
        <a:p>
          <a:endParaRPr lang="en-US">
            <a:solidFill>
              <a:schemeClr val="bg1"/>
            </a:solidFill>
          </a:endParaRPr>
        </a:p>
      </dgm:t>
    </dgm:pt>
    <dgm:pt modelId="{3CD74973-50F0-4193-9CEF-4A76781DAB6E}">
      <dgm:prSet/>
      <dgm:spPr/>
      <dgm:t>
        <a:bodyPr/>
        <a:lstStyle/>
        <a:p>
          <a:pPr>
            <a:lnSpc>
              <a:spcPct val="100000"/>
            </a:lnSpc>
          </a:pPr>
          <a:r>
            <a:rPr lang="en-US">
              <a:solidFill>
                <a:schemeClr val="bg1"/>
              </a:solidFill>
            </a:rPr>
            <a:t>Making the model assume a specific role can yield more tailored responses.</a:t>
          </a:r>
        </a:p>
      </dgm:t>
    </dgm:pt>
    <dgm:pt modelId="{BA642C56-FD97-478C-A51A-40FFD733B501}" type="parTrans" cxnId="{B0737757-C877-411C-AEC4-F04194E7B0A8}">
      <dgm:prSet/>
      <dgm:spPr/>
      <dgm:t>
        <a:bodyPr/>
        <a:lstStyle/>
        <a:p>
          <a:endParaRPr lang="en-US">
            <a:solidFill>
              <a:schemeClr val="bg1"/>
            </a:solidFill>
          </a:endParaRPr>
        </a:p>
      </dgm:t>
    </dgm:pt>
    <dgm:pt modelId="{FCF002F3-91CC-43C5-9E97-93C62EF523F4}" type="sibTrans" cxnId="{B0737757-C877-411C-AEC4-F04194E7B0A8}">
      <dgm:prSet/>
      <dgm:spPr/>
      <dgm:t>
        <a:bodyPr/>
        <a:lstStyle/>
        <a:p>
          <a:endParaRPr lang="en-US">
            <a:solidFill>
              <a:schemeClr val="bg1"/>
            </a:solidFill>
          </a:endParaRPr>
        </a:p>
      </dgm:t>
    </dgm:pt>
    <dgm:pt modelId="{5A09E473-CDDE-4F80-912B-3EFE13408BF0}">
      <dgm:prSet/>
      <dgm:spPr/>
      <dgm:t>
        <a:bodyPr/>
        <a:lstStyle/>
        <a:p>
          <a:pPr>
            <a:lnSpc>
              <a:spcPct val="100000"/>
            </a:lnSpc>
            <a:defRPr b="1"/>
          </a:pPr>
          <a:r>
            <a:rPr lang="en-US">
              <a:solidFill>
                <a:schemeClr val="bg1"/>
              </a:solidFill>
            </a:rPr>
            <a:t>Use constraints</a:t>
          </a:r>
        </a:p>
      </dgm:t>
    </dgm:pt>
    <dgm:pt modelId="{06242858-1AFC-431D-9E9F-AB6F9182FB33}" type="parTrans" cxnId="{8163781A-38D1-4433-8398-24D771EA4C2D}">
      <dgm:prSet/>
      <dgm:spPr/>
      <dgm:t>
        <a:bodyPr/>
        <a:lstStyle/>
        <a:p>
          <a:endParaRPr lang="en-US">
            <a:solidFill>
              <a:schemeClr val="bg1"/>
            </a:solidFill>
          </a:endParaRPr>
        </a:p>
      </dgm:t>
    </dgm:pt>
    <dgm:pt modelId="{C5131069-1C17-43E5-AC93-0D0751198880}" type="sibTrans" cxnId="{8163781A-38D1-4433-8398-24D771EA4C2D}">
      <dgm:prSet/>
      <dgm:spPr/>
      <dgm:t>
        <a:bodyPr/>
        <a:lstStyle/>
        <a:p>
          <a:endParaRPr lang="en-US">
            <a:solidFill>
              <a:schemeClr val="bg1"/>
            </a:solidFill>
          </a:endParaRPr>
        </a:p>
      </dgm:t>
    </dgm:pt>
    <dgm:pt modelId="{A9DBC02A-2A90-4DA2-8EAF-A0EC952B8382}">
      <dgm:prSet/>
      <dgm:spPr/>
      <dgm:t>
        <a:bodyPr/>
        <a:lstStyle/>
        <a:p>
          <a:pPr>
            <a:lnSpc>
              <a:spcPct val="100000"/>
            </a:lnSpc>
          </a:pPr>
          <a:r>
            <a:rPr lang="en-US">
              <a:solidFill>
                <a:schemeClr val="bg1"/>
              </a:solidFill>
            </a:rPr>
            <a:t>Setting boundaries or constraints can help guide the model towards the desired output. For instance, "Describe the Eiffel Tower in three sentences" provides a clear length constraint.</a:t>
          </a:r>
        </a:p>
      </dgm:t>
    </dgm:pt>
    <dgm:pt modelId="{FB3C7A9F-4C5A-4A50-A094-FCA5EE96CA07}" type="parTrans" cxnId="{B4AA7C98-0CD7-48CE-B512-4095A4D62A68}">
      <dgm:prSet/>
      <dgm:spPr/>
      <dgm:t>
        <a:bodyPr/>
        <a:lstStyle/>
        <a:p>
          <a:endParaRPr lang="en-US">
            <a:solidFill>
              <a:schemeClr val="bg1"/>
            </a:solidFill>
          </a:endParaRPr>
        </a:p>
      </dgm:t>
    </dgm:pt>
    <dgm:pt modelId="{88EBD702-0FCF-4B5B-BAFF-9456FAEF1DF0}" type="sibTrans" cxnId="{B4AA7C98-0CD7-48CE-B512-4095A4D62A68}">
      <dgm:prSet/>
      <dgm:spPr/>
      <dgm:t>
        <a:bodyPr/>
        <a:lstStyle/>
        <a:p>
          <a:endParaRPr lang="en-US">
            <a:solidFill>
              <a:schemeClr val="bg1"/>
            </a:solidFill>
          </a:endParaRPr>
        </a:p>
      </dgm:t>
    </dgm:pt>
    <dgm:pt modelId="{FE8C2278-16F7-4D20-A095-6FCB0B6ACBA8}">
      <dgm:prSet/>
      <dgm:spPr/>
      <dgm:t>
        <a:bodyPr/>
        <a:lstStyle/>
        <a:p>
          <a:pPr>
            <a:lnSpc>
              <a:spcPct val="100000"/>
            </a:lnSpc>
            <a:defRPr b="1"/>
          </a:pPr>
          <a:r>
            <a:rPr lang="en-US">
              <a:solidFill>
                <a:schemeClr val="bg1"/>
              </a:solidFill>
            </a:rPr>
            <a:t>Avoid leading questions</a:t>
          </a:r>
        </a:p>
      </dgm:t>
    </dgm:pt>
    <dgm:pt modelId="{702E89C8-2E43-46DD-93FB-CC4261520998}" type="parTrans" cxnId="{F900D6F7-586C-49BA-81DE-2810A93BEA07}">
      <dgm:prSet/>
      <dgm:spPr/>
      <dgm:t>
        <a:bodyPr/>
        <a:lstStyle/>
        <a:p>
          <a:endParaRPr lang="en-US">
            <a:solidFill>
              <a:schemeClr val="bg1"/>
            </a:solidFill>
          </a:endParaRPr>
        </a:p>
      </dgm:t>
    </dgm:pt>
    <dgm:pt modelId="{9C29EA42-0A56-4063-8E80-39A6394FB2A2}" type="sibTrans" cxnId="{F900D6F7-586C-49BA-81DE-2810A93BEA07}">
      <dgm:prSet/>
      <dgm:spPr/>
      <dgm:t>
        <a:bodyPr/>
        <a:lstStyle/>
        <a:p>
          <a:endParaRPr lang="en-US">
            <a:solidFill>
              <a:schemeClr val="bg1"/>
            </a:solidFill>
          </a:endParaRPr>
        </a:p>
      </dgm:t>
    </dgm:pt>
    <dgm:pt modelId="{4755961B-CD65-4F38-97C9-9C4D0F8A4B5B}">
      <dgm:prSet/>
      <dgm:spPr/>
      <dgm:t>
        <a:bodyPr/>
        <a:lstStyle/>
        <a:p>
          <a:pPr>
            <a:lnSpc>
              <a:spcPct val="100000"/>
            </a:lnSpc>
          </a:pPr>
          <a:r>
            <a:rPr lang="en-US">
              <a:solidFill>
                <a:schemeClr val="bg1"/>
              </a:solidFill>
            </a:rPr>
            <a:t>Leading questions can bias the model's output. It's essential to remain neutral to get an unbiased response.</a:t>
          </a:r>
        </a:p>
      </dgm:t>
    </dgm:pt>
    <dgm:pt modelId="{74C5ED8F-DC3B-48D6-BF52-AFE1ED33AA65}" type="parTrans" cxnId="{E2CC48D4-D3F3-4AB0-8EB3-2EE7AD825434}">
      <dgm:prSet/>
      <dgm:spPr/>
      <dgm:t>
        <a:bodyPr/>
        <a:lstStyle/>
        <a:p>
          <a:endParaRPr lang="en-US">
            <a:solidFill>
              <a:schemeClr val="bg1"/>
            </a:solidFill>
          </a:endParaRPr>
        </a:p>
      </dgm:t>
    </dgm:pt>
    <dgm:pt modelId="{8415DEF8-BD56-4FC4-BF58-890C90B1B96E}" type="sibTrans" cxnId="{E2CC48D4-D3F3-4AB0-8EB3-2EE7AD825434}">
      <dgm:prSet/>
      <dgm:spPr/>
      <dgm:t>
        <a:bodyPr/>
        <a:lstStyle/>
        <a:p>
          <a:endParaRPr lang="en-US">
            <a:solidFill>
              <a:schemeClr val="bg1"/>
            </a:solidFill>
          </a:endParaRPr>
        </a:p>
      </dgm:t>
    </dgm:pt>
    <dgm:pt modelId="{AC2687BE-B37B-4F0B-9D08-5802543FE0F3}" type="pres">
      <dgm:prSet presAssocID="{C5B11E0C-A8E0-453B-A692-6AB5378627EB}" presName="root" presStyleCnt="0">
        <dgm:presLayoutVars>
          <dgm:dir/>
          <dgm:resizeHandles val="exact"/>
        </dgm:presLayoutVars>
      </dgm:prSet>
      <dgm:spPr/>
    </dgm:pt>
    <dgm:pt modelId="{39C471C9-29EE-4EC1-A3A8-8E9D20C85108}" type="pres">
      <dgm:prSet presAssocID="{2E68215A-471E-4229-8E59-7699BA6CC1FB}" presName="compNode" presStyleCnt="0"/>
      <dgm:spPr/>
    </dgm:pt>
    <dgm:pt modelId="{B760B3AA-324D-4C2C-A119-F2E60C114515}" type="pres">
      <dgm:prSet presAssocID="{2E68215A-471E-4229-8E59-7699BA6CC1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otes"/>
        </a:ext>
      </dgm:extLst>
    </dgm:pt>
    <dgm:pt modelId="{D8571B86-74B1-419D-A91B-59B9D8668075}" type="pres">
      <dgm:prSet presAssocID="{2E68215A-471E-4229-8E59-7699BA6CC1FB}" presName="iconSpace" presStyleCnt="0"/>
      <dgm:spPr/>
    </dgm:pt>
    <dgm:pt modelId="{4F4A285F-D70C-4EFC-9642-3A802CAC127C}" type="pres">
      <dgm:prSet presAssocID="{2E68215A-471E-4229-8E59-7699BA6CC1FB}" presName="parTx" presStyleLbl="revTx" presStyleIdx="0" presStyleCnt="8">
        <dgm:presLayoutVars>
          <dgm:chMax val="0"/>
          <dgm:chPref val="0"/>
        </dgm:presLayoutVars>
      </dgm:prSet>
      <dgm:spPr/>
    </dgm:pt>
    <dgm:pt modelId="{FD642D1A-1F21-48C5-83F8-191883201122}" type="pres">
      <dgm:prSet presAssocID="{2E68215A-471E-4229-8E59-7699BA6CC1FB}" presName="txSpace" presStyleCnt="0"/>
      <dgm:spPr/>
    </dgm:pt>
    <dgm:pt modelId="{040EC705-7CCA-4134-B369-E5BC147BFC98}" type="pres">
      <dgm:prSet presAssocID="{2E68215A-471E-4229-8E59-7699BA6CC1FB}" presName="desTx" presStyleLbl="revTx" presStyleIdx="1" presStyleCnt="8">
        <dgm:presLayoutVars/>
      </dgm:prSet>
      <dgm:spPr/>
    </dgm:pt>
    <dgm:pt modelId="{C130CCBE-261C-48F8-BBEB-A141144B7423}" type="pres">
      <dgm:prSet presAssocID="{D6146A1F-78EA-4015-ADE9-C88503D48D10}" presName="sibTrans" presStyleCnt="0"/>
      <dgm:spPr/>
    </dgm:pt>
    <dgm:pt modelId="{00A92CBB-4450-4E7A-A102-2CC20AD9F6B6}" type="pres">
      <dgm:prSet presAssocID="{EB7A2319-87FC-4A9A-9C38-A239C4E6AA20}" presName="compNode" presStyleCnt="0"/>
      <dgm:spPr/>
    </dgm:pt>
    <dgm:pt modelId="{596B8757-F6E3-493F-82CE-8B3E3368234E}" type="pres">
      <dgm:prSet presAssocID="{EB7A2319-87FC-4A9A-9C38-A239C4E6AA2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7ED06584-4D36-4C0F-8B0E-F00A5719C0E3}" type="pres">
      <dgm:prSet presAssocID="{EB7A2319-87FC-4A9A-9C38-A239C4E6AA20}" presName="iconSpace" presStyleCnt="0"/>
      <dgm:spPr/>
    </dgm:pt>
    <dgm:pt modelId="{7B0898EE-B0DE-4426-915C-2A750CC40360}" type="pres">
      <dgm:prSet presAssocID="{EB7A2319-87FC-4A9A-9C38-A239C4E6AA20}" presName="parTx" presStyleLbl="revTx" presStyleIdx="2" presStyleCnt="8">
        <dgm:presLayoutVars>
          <dgm:chMax val="0"/>
          <dgm:chPref val="0"/>
        </dgm:presLayoutVars>
      </dgm:prSet>
      <dgm:spPr/>
    </dgm:pt>
    <dgm:pt modelId="{38E1052B-3B35-4F77-87CC-BBD02ED22472}" type="pres">
      <dgm:prSet presAssocID="{EB7A2319-87FC-4A9A-9C38-A239C4E6AA20}" presName="txSpace" presStyleCnt="0"/>
      <dgm:spPr/>
    </dgm:pt>
    <dgm:pt modelId="{A1516148-1F6E-4C72-9E47-0D5CB8AB2F2D}" type="pres">
      <dgm:prSet presAssocID="{EB7A2319-87FC-4A9A-9C38-A239C4E6AA20}" presName="desTx" presStyleLbl="revTx" presStyleIdx="3" presStyleCnt="8">
        <dgm:presLayoutVars/>
      </dgm:prSet>
      <dgm:spPr/>
    </dgm:pt>
    <dgm:pt modelId="{41C85C6F-9224-404E-BD32-ED33DD2EE067}" type="pres">
      <dgm:prSet presAssocID="{891728F5-752A-4D00-AEA5-D27BCDB82DD3}" presName="sibTrans" presStyleCnt="0"/>
      <dgm:spPr/>
    </dgm:pt>
    <dgm:pt modelId="{9BAB4CC7-1B60-49D2-BF72-76D65CF48840}" type="pres">
      <dgm:prSet presAssocID="{5A09E473-CDDE-4F80-912B-3EFE13408BF0}" presName="compNode" presStyleCnt="0"/>
      <dgm:spPr/>
    </dgm:pt>
    <dgm:pt modelId="{89CF9F7B-68B2-4E78-9B5F-09771AC0C73A}" type="pres">
      <dgm:prSet presAssocID="{5A09E473-CDDE-4F80-912B-3EFE13408B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4CBE0E84-FB6C-49D7-9B88-932B693184A9}" type="pres">
      <dgm:prSet presAssocID="{5A09E473-CDDE-4F80-912B-3EFE13408BF0}" presName="iconSpace" presStyleCnt="0"/>
      <dgm:spPr/>
    </dgm:pt>
    <dgm:pt modelId="{E2DB2604-B027-4F28-8E64-55743FBF1C9E}" type="pres">
      <dgm:prSet presAssocID="{5A09E473-CDDE-4F80-912B-3EFE13408BF0}" presName="parTx" presStyleLbl="revTx" presStyleIdx="4" presStyleCnt="8">
        <dgm:presLayoutVars>
          <dgm:chMax val="0"/>
          <dgm:chPref val="0"/>
        </dgm:presLayoutVars>
      </dgm:prSet>
      <dgm:spPr/>
    </dgm:pt>
    <dgm:pt modelId="{8C20073F-87B1-4824-A744-2C6747F87900}" type="pres">
      <dgm:prSet presAssocID="{5A09E473-CDDE-4F80-912B-3EFE13408BF0}" presName="txSpace" presStyleCnt="0"/>
      <dgm:spPr/>
    </dgm:pt>
    <dgm:pt modelId="{AE08F025-5AD5-4C0F-9A3E-D9FC6EA1C263}" type="pres">
      <dgm:prSet presAssocID="{5A09E473-CDDE-4F80-912B-3EFE13408BF0}" presName="desTx" presStyleLbl="revTx" presStyleIdx="5" presStyleCnt="8">
        <dgm:presLayoutVars/>
      </dgm:prSet>
      <dgm:spPr/>
    </dgm:pt>
    <dgm:pt modelId="{2E1C7EBA-246A-488C-9E9D-D618E86CA00B}" type="pres">
      <dgm:prSet presAssocID="{C5131069-1C17-43E5-AC93-0D0751198880}" presName="sibTrans" presStyleCnt="0"/>
      <dgm:spPr/>
    </dgm:pt>
    <dgm:pt modelId="{E7C502F3-9C06-4CD8-9381-D40D2D175AED}" type="pres">
      <dgm:prSet presAssocID="{FE8C2278-16F7-4D20-A095-6FCB0B6ACBA8}" presName="compNode" presStyleCnt="0"/>
      <dgm:spPr/>
    </dgm:pt>
    <dgm:pt modelId="{D1B7D6AD-15E3-48B5-81D9-B31FB5DFD780}" type="pres">
      <dgm:prSet presAssocID="{FE8C2278-16F7-4D20-A095-6FCB0B6ACBA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21B231A2-0007-4DF5-96AC-F82B5F881263}" type="pres">
      <dgm:prSet presAssocID="{FE8C2278-16F7-4D20-A095-6FCB0B6ACBA8}" presName="iconSpace" presStyleCnt="0"/>
      <dgm:spPr/>
    </dgm:pt>
    <dgm:pt modelId="{6CEE7793-0C7A-4DD8-B24B-E36CB3E8410F}" type="pres">
      <dgm:prSet presAssocID="{FE8C2278-16F7-4D20-A095-6FCB0B6ACBA8}" presName="parTx" presStyleLbl="revTx" presStyleIdx="6" presStyleCnt="8">
        <dgm:presLayoutVars>
          <dgm:chMax val="0"/>
          <dgm:chPref val="0"/>
        </dgm:presLayoutVars>
      </dgm:prSet>
      <dgm:spPr/>
    </dgm:pt>
    <dgm:pt modelId="{EAFC6364-538E-4223-B4AC-469C9E4F4386}" type="pres">
      <dgm:prSet presAssocID="{FE8C2278-16F7-4D20-A095-6FCB0B6ACBA8}" presName="txSpace" presStyleCnt="0"/>
      <dgm:spPr/>
    </dgm:pt>
    <dgm:pt modelId="{623E6C2F-E051-45E5-B767-2214B59424DD}" type="pres">
      <dgm:prSet presAssocID="{FE8C2278-16F7-4D20-A095-6FCB0B6ACBA8}" presName="desTx" presStyleLbl="revTx" presStyleIdx="7" presStyleCnt="8">
        <dgm:presLayoutVars/>
      </dgm:prSet>
      <dgm:spPr/>
    </dgm:pt>
  </dgm:ptLst>
  <dgm:cxnLst>
    <dgm:cxn modelId="{8163781A-38D1-4433-8398-24D771EA4C2D}" srcId="{C5B11E0C-A8E0-453B-A692-6AB5378627EB}" destId="{5A09E473-CDDE-4F80-912B-3EFE13408BF0}" srcOrd="2" destOrd="0" parTransId="{06242858-1AFC-431D-9E9F-AB6F9182FB33}" sibTransId="{C5131069-1C17-43E5-AC93-0D0751198880}"/>
    <dgm:cxn modelId="{2B729824-1CCE-48FD-BB26-EFCBACFD3569}" type="presOf" srcId="{C5B11E0C-A8E0-453B-A692-6AB5378627EB}" destId="{AC2687BE-B37B-4F0B-9D08-5802543FE0F3}" srcOrd="0" destOrd="0" presId="urn:microsoft.com/office/officeart/2018/2/layout/IconLabelDescriptionList"/>
    <dgm:cxn modelId="{34F6CA2B-CA9D-4E70-855D-D19BE6E5FD0A}" type="presOf" srcId="{4755961B-CD65-4F38-97C9-9C4D0F8A4B5B}" destId="{623E6C2F-E051-45E5-B767-2214B59424DD}" srcOrd="0" destOrd="0" presId="urn:microsoft.com/office/officeart/2018/2/layout/IconLabelDescriptionList"/>
    <dgm:cxn modelId="{C7B4C53E-7553-4314-A71F-719B7F5395BA}" type="presOf" srcId="{2E68215A-471E-4229-8E59-7699BA6CC1FB}" destId="{4F4A285F-D70C-4EFC-9642-3A802CAC127C}" srcOrd="0" destOrd="0" presId="urn:microsoft.com/office/officeart/2018/2/layout/IconLabelDescriptionList"/>
    <dgm:cxn modelId="{356F0561-8FE7-4FEE-A9BE-0B400A7ADAD2}" type="presOf" srcId="{A9DBC02A-2A90-4DA2-8EAF-A0EC952B8382}" destId="{AE08F025-5AD5-4C0F-9A3E-D9FC6EA1C263}" srcOrd="0" destOrd="0" presId="urn:microsoft.com/office/officeart/2018/2/layout/IconLabelDescriptionList"/>
    <dgm:cxn modelId="{7B48E550-20FD-49B2-AEB0-3318D87A2DA5}" type="presOf" srcId="{FE8C2278-16F7-4D20-A095-6FCB0B6ACBA8}" destId="{6CEE7793-0C7A-4DD8-B24B-E36CB3E8410F}" srcOrd="0" destOrd="0" presId="urn:microsoft.com/office/officeart/2018/2/layout/IconLabelDescriptionList"/>
    <dgm:cxn modelId="{96DC6173-F43A-45D5-84A1-A82B67CB7ACA}" srcId="{C5B11E0C-A8E0-453B-A692-6AB5378627EB}" destId="{2E68215A-471E-4229-8E59-7699BA6CC1FB}" srcOrd="0" destOrd="0" parTransId="{6E3D2744-1E52-4FE5-940F-B2A85B42DDFA}" sibTransId="{D6146A1F-78EA-4015-ADE9-C88503D48D10}"/>
    <dgm:cxn modelId="{B0737757-C877-411C-AEC4-F04194E7B0A8}" srcId="{EB7A2319-87FC-4A9A-9C38-A239C4E6AA20}" destId="{3CD74973-50F0-4193-9CEF-4A76781DAB6E}" srcOrd="0" destOrd="0" parTransId="{BA642C56-FD97-478C-A51A-40FFD733B501}" sibTransId="{FCF002F3-91CC-43C5-9E97-93C62EF523F4}"/>
    <dgm:cxn modelId="{F7595C96-1AB9-43F7-92EA-A1E1FAF737FF}" srcId="{2E68215A-471E-4229-8E59-7699BA6CC1FB}" destId="{BEC5B43F-A340-4B84-AA30-25BCAD3AD0C9}" srcOrd="0" destOrd="0" parTransId="{93628EFF-B887-472B-8F7B-62441ECF0D12}" sibTransId="{3F4DB434-91E3-4FC5-8005-25A5BCB2949F}"/>
    <dgm:cxn modelId="{B4AA7C98-0CD7-48CE-B512-4095A4D62A68}" srcId="{5A09E473-CDDE-4F80-912B-3EFE13408BF0}" destId="{A9DBC02A-2A90-4DA2-8EAF-A0EC952B8382}" srcOrd="0" destOrd="0" parTransId="{FB3C7A9F-4C5A-4A50-A094-FCA5EE96CA07}" sibTransId="{88EBD702-0FCF-4B5B-BAFF-9456FAEF1DF0}"/>
    <dgm:cxn modelId="{CAE4039C-A147-45BB-AF41-2C2DA1F446A9}" type="presOf" srcId="{BEC5B43F-A340-4B84-AA30-25BCAD3AD0C9}" destId="{040EC705-7CCA-4134-B369-E5BC147BFC98}" srcOrd="0" destOrd="0" presId="urn:microsoft.com/office/officeart/2018/2/layout/IconLabelDescriptionList"/>
    <dgm:cxn modelId="{50A519AB-437C-46B7-92DB-21DE189EADD0}" type="presOf" srcId="{3CD74973-50F0-4193-9CEF-4A76781DAB6E}" destId="{A1516148-1F6E-4C72-9E47-0D5CB8AB2F2D}" srcOrd="0" destOrd="0" presId="urn:microsoft.com/office/officeart/2018/2/layout/IconLabelDescriptionList"/>
    <dgm:cxn modelId="{8ED460B2-20F1-4E78-BF82-77B2F43565DC}" srcId="{C5B11E0C-A8E0-453B-A692-6AB5378627EB}" destId="{EB7A2319-87FC-4A9A-9C38-A239C4E6AA20}" srcOrd="1" destOrd="0" parTransId="{02FDB18F-40DD-45BB-9B96-87D98F753F55}" sibTransId="{891728F5-752A-4D00-AEA5-D27BCDB82DD3}"/>
    <dgm:cxn modelId="{EAE5C8BD-3B12-48F6-86DA-A5A1E46EC666}" type="presOf" srcId="{5A09E473-CDDE-4F80-912B-3EFE13408BF0}" destId="{E2DB2604-B027-4F28-8E64-55743FBF1C9E}" srcOrd="0" destOrd="0" presId="urn:microsoft.com/office/officeart/2018/2/layout/IconLabelDescriptionList"/>
    <dgm:cxn modelId="{BF7AC8CC-38B4-4B9B-88A1-2B4231EB4D83}" type="presOf" srcId="{EB7A2319-87FC-4A9A-9C38-A239C4E6AA20}" destId="{7B0898EE-B0DE-4426-915C-2A750CC40360}" srcOrd="0" destOrd="0" presId="urn:microsoft.com/office/officeart/2018/2/layout/IconLabelDescriptionList"/>
    <dgm:cxn modelId="{E2CC48D4-D3F3-4AB0-8EB3-2EE7AD825434}" srcId="{FE8C2278-16F7-4D20-A095-6FCB0B6ACBA8}" destId="{4755961B-CD65-4F38-97C9-9C4D0F8A4B5B}" srcOrd="0" destOrd="0" parTransId="{74C5ED8F-DC3B-48D6-BF52-AFE1ED33AA65}" sibTransId="{8415DEF8-BD56-4FC4-BF58-890C90B1B96E}"/>
    <dgm:cxn modelId="{F900D6F7-586C-49BA-81DE-2810A93BEA07}" srcId="{C5B11E0C-A8E0-453B-A692-6AB5378627EB}" destId="{FE8C2278-16F7-4D20-A095-6FCB0B6ACBA8}" srcOrd="3" destOrd="0" parTransId="{702E89C8-2E43-46DD-93FB-CC4261520998}" sibTransId="{9C29EA42-0A56-4063-8E80-39A6394FB2A2}"/>
    <dgm:cxn modelId="{3BE056D9-5664-42C4-8B5B-661E31310AED}" type="presParOf" srcId="{AC2687BE-B37B-4F0B-9D08-5802543FE0F3}" destId="{39C471C9-29EE-4EC1-A3A8-8E9D20C85108}" srcOrd="0" destOrd="0" presId="urn:microsoft.com/office/officeart/2018/2/layout/IconLabelDescriptionList"/>
    <dgm:cxn modelId="{3C7F9384-1111-474D-92DD-E38FEBAD7FD1}" type="presParOf" srcId="{39C471C9-29EE-4EC1-A3A8-8E9D20C85108}" destId="{B760B3AA-324D-4C2C-A119-F2E60C114515}" srcOrd="0" destOrd="0" presId="urn:microsoft.com/office/officeart/2018/2/layout/IconLabelDescriptionList"/>
    <dgm:cxn modelId="{32F7BC22-7273-419D-A272-33021F366D32}" type="presParOf" srcId="{39C471C9-29EE-4EC1-A3A8-8E9D20C85108}" destId="{D8571B86-74B1-419D-A91B-59B9D8668075}" srcOrd="1" destOrd="0" presId="urn:microsoft.com/office/officeart/2018/2/layout/IconLabelDescriptionList"/>
    <dgm:cxn modelId="{FDDD60A0-AA85-4BF0-8EE5-B4B275D8244D}" type="presParOf" srcId="{39C471C9-29EE-4EC1-A3A8-8E9D20C85108}" destId="{4F4A285F-D70C-4EFC-9642-3A802CAC127C}" srcOrd="2" destOrd="0" presId="urn:microsoft.com/office/officeart/2018/2/layout/IconLabelDescriptionList"/>
    <dgm:cxn modelId="{578824D6-28B8-4C88-B05C-871C5677CDBE}" type="presParOf" srcId="{39C471C9-29EE-4EC1-A3A8-8E9D20C85108}" destId="{FD642D1A-1F21-48C5-83F8-191883201122}" srcOrd="3" destOrd="0" presId="urn:microsoft.com/office/officeart/2018/2/layout/IconLabelDescriptionList"/>
    <dgm:cxn modelId="{D107AC6E-8539-4C62-B852-2ABE7C79EBB7}" type="presParOf" srcId="{39C471C9-29EE-4EC1-A3A8-8E9D20C85108}" destId="{040EC705-7CCA-4134-B369-E5BC147BFC98}" srcOrd="4" destOrd="0" presId="urn:microsoft.com/office/officeart/2018/2/layout/IconLabelDescriptionList"/>
    <dgm:cxn modelId="{56929BB9-1B77-46FD-A043-164E05F64416}" type="presParOf" srcId="{AC2687BE-B37B-4F0B-9D08-5802543FE0F3}" destId="{C130CCBE-261C-48F8-BBEB-A141144B7423}" srcOrd="1" destOrd="0" presId="urn:microsoft.com/office/officeart/2018/2/layout/IconLabelDescriptionList"/>
    <dgm:cxn modelId="{8C6709BF-D2B7-40CD-A49C-3F241E929272}" type="presParOf" srcId="{AC2687BE-B37B-4F0B-9D08-5802543FE0F3}" destId="{00A92CBB-4450-4E7A-A102-2CC20AD9F6B6}" srcOrd="2" destOrd="0" presId="urn:microsoft.com/office/officeart/2018/2/layout/IconLabelDescriptionList"/>
    <dgm:cxn modelId="{BC19A71F-4CE2-472B-8AB5-98B9B7619780}" type="presParOf" srcId="{00A92CBB-4450-4E7A-A102-2CC20AD9F6B6}" destId="{596B8757-F6E3-493F-82CE-8B3E3368234E}" srcOrd="0" destOrd="0" presId="urn:microsoft.com/office/officeart/2018/2/layout/IconLabelDescriptionList"/>
    <dgm:cxn modelId="{77D5CE35-7CD5-4B37-9286-555C4F2B1547}" type="presParOf" srcId="{00A92CBB-4450-4E7A-A102-2CC20AD9F6B6}" destId="{7ED06584-4D36-4C0F-8B0E-F00A5719C0E3}" srcOrd="1" destOrd="0" presId="urn:microsoft.com/office/officeart/2018/2/layout/IconLabelDescriptionList"/>
    <dgm:cxn modelId="{DF47D7BE-EF87-4FCC-A2D6-C258223AC83B}" type="presParOf" srcId="{00A92CBB-4450-4E7A-A102-2CC20AD9F6B6}" destId="{7B0898EE-B0DE-4426-915C-2A750CC40360}" srcOrd="2" destOrd="0" presId="urn:microsoft.com/office/officeart/2018/2/layout/IconLabelDescriptionList"/>
    <dgm:cxn modelId="{F52386B1-81F7-493C-BA9D-C1B6A74E5E4F}" type="presParOf" srcId="{00A92CBB-4450-4E7A-A102-2CC20AD9F6B6}" destId="{38E1052B-3B35-4F77-87CC-BBD02ED22472}" srcOrd="3" destOrd="0" presId="urn:microsoft.com/office/officeart/2018/2/layout/IconLabelDescriptionList"/>
    <dgm:cxn modelId="{25C6979A-18F9-481D-845C-2DF596ECC3E9}" type="presParOf" srcId="{00A92CBB-4450-4E7A-A102-2CC20AD9F6B6}" destId="{A1516148-1F6E-4C72-9E47-0D5CB8AB2F2D}" srcOrd="4" destOrd="0" presId="urn:microsoft.com/office/officeart/2018/2/layout/IconLabelDescriptionList"/>
    <dgm:cxn modelId="{B4E5CF11-5965-4258-953E-CE1A33F0C7CC}" type="presParOf" srcId="{AC2687BE-B37B-4F0B-9D08-5802543FE0F3}" destId="{41C85C6F-9224-404E-BD32-ED33DD2EE067}" srcOrd="3" destOrd="0" presId="urn:microsoft.com/office/officeart/2018/2/layout/IconLabelDescriptionList"/>
    <dgm:cxn modelId="{966147F1-7BF9-4248-A6D3-B2810D91FDCF}" type="presParOf" srcId="{AC2687BE-B37B-4F0B-9D08-5802543FE0F3}" destId="{9BAB4CC7-1B60-49D2-BF72-76D65CF48840}" srcOrd="4" destOrd="0" presId="urn:microsoft.com/office/officeart/2018/2/layout/IconLabelDescriptionList"/>
    <dgm:cxn modelId="{69F6E3C9-8783-4447-B693-96A36DB898E0}" type="presParOf" srcId="{9BAB4CC7-1B60-49D2-BF72-76D65CF48840}" destId="{89CF9F7B-68B2-4E78-9B5F-09771AC0C73A}" srcOrd="0" destOrd="0" presId="urn:microsoft.com/office/officeart/2018/2/layout/IconLabelDescriptionList"/>
    <dgm:cxn modelId="{325F6252-B90A-40D0-818E-6CD09D80C532}" type="presParOf" srcId="{9BAB4CC7-1B60-49D2-BF72-76D65CF48840}" destId="{4CBE0E84-FB6C-49D7-9B88-932B693184A9}" srcOrd="1" destOrd="0" presId="urn:microsoft.com/office/officeart/2018/2/layout/IconLabelDescriptionList"/>
    <dgm:cxn modelId="{4568A367-85E8-4FAC-8613-C8A42F14B856}" type="presParOf" srcId="{9BAB4CC7-1B60-49D2-BF72-76D65CF48840}" destId="{E2DB2604-B027-4F28-8E64-55743FBF1C9E}" srcOrd="2" destOrd="0" presId="urn:microsoft.com/office/officeart/2018/2/layout/IconLabelDescriptionList"/>
    <dgm:cxn modelId="{600C4F9A-D248-4214-9220-703ECD19DA8B}" type="presParOf" srcId="{9BAB4CC7-1B60-49D2-BF72-76D65CF48840}" destId="{8C20073F-87B1-4824-A744-2C6747F87900}" srcOrd="3" destOrd="0" presId="urn:microsoft.com/office/officeart/2018/2/layout/IconLabelDescriptionList"/>
    <dgm:cxn modelId="{DE066975-DCBB-405A-80B6-B1A56F46472A}" type="presParOf" srcId="{9BAB4CC7-1B60-49D2-BF72-76D65CF48840}" destId="{AE08F025-5AD5-4C0F-9A3E-D9FC6EA1C263}" srcOrd="4" destOrd="0" presId="urn:microsoft.com/office/officeart/2018/2/layout/IconLabelDescriptionList"/>
    <dgm:cxn modelId="{62725860-5769-451F-9D19-8F745A4C8DEC}" type="presParOf" srcId="{AC2687BE-B37B-4F0B-9D08-5802543FE0F3}" destId="{2E1C7EBA-246A-488C-9E9D-D618E86CA00B}" srcOrd="5" destOrd="0" presId="urn:microsoft.com/office/officeart/2018/2/layout/IconLabelDescriptionList"/>
    <dgm:cxn modelId="{3DBBBBB8-91EC-45BE-B43B-5A330AC05A3B}" type="presParOf" srcId="{AC2687BE-B37B-4F0B-9D08-5802543FE0F3}" destId="{E7C502F3-9C06-4CD8-9381-D40D2D175AED}" srcOrd="6" destOrd="0" presId="urn:microsoft.com/office/officeart/2018/2/layout/IconLabelDescriptionList"/>
    <dgm:cxn modelId="{CB82FF62-FE87-4177-9277-9E557424DFD4}" type="presParOf" srcId="{E7C502F3-9C06-4CD8-9381-D40D2D175AED}" destId="{D1B7D6AD-15E3-48B5-81D9-B31FB5DFD780}" srcOrd="0" destOrd="0" presId="urn:microsoft.com/office/officeart/2018/2/layout/IconLabelDescriptionList"/>
    <dgm:cxn modelId="{0484BB65-CADE-4F07-8E85-FB7612D18620}" type="presParOf" srcId="{E7C502F3-9C06-4CD8-9381-D40D2D175AED}" destId="{21B231A2-0007-4DF5-96AC-F82B5F881263}" srcOrd="1" destOrd="0" presId="urn:microsoft.com/office/officeart/2018/2/layout/IconLabelDescriptionList"/>
    <dgm:cxn modelId="{F908F01D-2505-4F50-B8F1-3F120AA20035}" type="presParOf" srcId="{E7C502F3-9C06-4CD8-9381-D40D2D175AED}" destId="{6CEE7793-0C7A-4DD8-B24B-E36CB3E8410F}" srcOrd="2" destOrd="0" presId="urn:microsoft.com/office/officeart/2018/2/layout/IconLabelDescriptionList"/>
    <dgm:cxn modelId="{3F2B0307-6C5E-4382-848A-894C1A65F438}" type="presParOf" srcId="{E7C502F3-9C06-4CD8-9381-D40D2D175AED}" destId="{EAFC6364-538E-4223-B4AC-469C9E4F4386}" srcOrd="3" destOrd="0" presId="urn:microsoft.com/office/officeart/2018/2/layout/IconLabelDescriptionList"/>
    <dgm:cxn modelId="{D75138B1-4A3C-4585-B45E-559279CD4B06}" type="presParOf" srcId="{E7C502F3-9C06-4CD8-9381-D40D2D175AED}" destId="{623E6C2F-E051-45E5-B767-2214B59424DD}"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83AA6-A73D-44F9-9511-8A5D26602F57}" type="doc">
      <dgm:prSet loTypeId="urn:microsoft.com/office/officeart/2005/8/layout/cycle1" loCatId="cycle" qsTypeId="urn:microsoft.com/office/officeart/2005/8/quickstyle/simple4" qsCatId="simple" csTypeId="urn:microsoft.com/office/officeart/2005/8/colors/colorful2" csCatId="colorful"/>
      <dgm:spPr/>
      <dgm:t>
        <a:bodyPr/>
        <a:lstStyle/>
        <a:p>
          <a:endParaRPr lang="en-US"/>
        </a:p>
      </dgm:t>
    </dgm:pt>
    <dgm:pt modelId="{0DF5678D-2D6F-47CE-9042-E5E9D026AECB}">
      <dgm:prSet/>
      <dgm:spPr>
        <a:xfrm>
          <a:off x="5773478" y="31794"/>
          <a:ext cx="1075692" cy="1075692"/>
        </a:xfrm>
        <a:prstGeom prst="rect">
          <a:avLst/>
        </a:prstGeom>
        <a:noFill/>
        <a:ln>
          <a:noFill/>
        </a:ln>
        <a:effectLst/>
      </dgm:spPr>
      <dgm:t>
        <a:bodyPr/>
        <a:lstStyle/>
        <a:p>
          <a:pPr>
            <a:buNone/>
          </a:pPr>
          <a:r>
            <a:rPr lang="en-US" dirty="0">
              <a:solidFill>
                <a:schemeClr val="bg1"/>
              </a:solidFill>
              <a:latin typeface="Aptos" panose="02110004020202020204"/>
              <a:ea typeface="+mn-ea"/>
              <a:cs typeface="+mn-cs"/>
            </a:rPr>
            <a:t>Draft the initial prompt</a:t>
          </a:r>
        </a:p>
      </dgm:t>
    </dgm:pt>
    <dgm:pt modelId="{C032777D-2C9B-4745-8DBD-8F8263971D3C}" type="parTrans" cxnId="{91BB612E-2D9D-4DE0-A8FF-CE6C8A947C2A}">
      <dgm:prSet/>
      <dgm:spPr/>
      <dgm:t>
        <a:bodyPr/>
        <a:lstStyle/>
        <a:p>
          <a:endParaRPr lang="en-US"/>
        </a:p>
      </dgm:t>
    </dgm:pt>
    <dgm:pt modelId="{97543A14-D7B7-40EA-A218-A19E02D1C235}" type="sibTrans" cxnId="{91BB612E-2D9D-4DE0-A8FF-CE6C8A947C2A}">
      <dgm:prSet/>
      <dgm:spPr>
        <a:xfrm>
          <a:off x="3238196" y="89"/>
          <a:ext cx="4039207" cy="4039207"/>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gm:spPr>
      <dgm:t>
        <a:bodyPr/>
        <a:lstStyle/>
        <a:p>
          <a:endParaRPr lang="en-US"/>
        </a:p>
      </dgm:t>
    </dgm:pt>
    <dgm:pt modelId="{90139A06-3148-4ACF-9869-04DD5A7CAAFC}">
      <dgm:prSet/>
      <dgm:spPr>
        <a:xfrm>
          <a:off x="5773478" y="31794"/>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Based on the task at hand and the desired output.</a:t>
          </a:r>
        </a:p>
      </dgm:t>
    </dgm:pt>
    <dgm:pt modelId="{AA4D2F02-D7B5-4F5B-9814-45922498F7B8}" type="parTrans" cxnId="{EC5ADABF-2CD6-4E0C-B806-C4628A4684CA}">
      <dgm:prSet/>
      <dgm:spPr/>
      <dgm:t>
        <a:bodyPr/>
        <a:lstStyle/>
        <a:p>
          <a:endParaRPr lang="en-US"/>
        </a:p>
      </dgm:t>
    </dgm:pt>
    <dgm:pt modelId="{B5E1418C-D193-4709-A9F6-21C45E56CF9B}" type="sibTrans" cxnId="{EC5ADABF-2CD6-4E0C-B806-C4628A4684CA}">
      <dgm:prSet/>
      <dgm:spPr/>
      <dgm:t>
        <a:bodyPr/>
        <a:lstStyle/>
        <a:p>
          <a:endParaRPr lang="en-US"/>
        </a:p>
      </dgm:t>
    </dgm:pt>
    <dgm:pt modelId="{30C53806-EC3D-48AB-8E74-7D25ECFC9E40}">
      <dgm:prSet/>
      <dgm:spPr>
        <a:xfrm>
          <a:off x="6424592"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Test the prompt</a:t>
          </a:r>
        </a:p>
      </dgm:t>
    </dgm:pt>
    <dgm:pt modelId="{A8B7D46F-C94B-496A-8091-CE5B98970C60}" type="parTrans" cxnId="{AD44F5AB-78BC-4F23-A653-DC943647E9D3}">
      <dgm:prSet/>
      <dgm:spPr/>
      <dgm:t>
        <a:bodyPr/>
        <a:lstStyle/>
        <a:p>
          <a:endParaRPr lang="en-US"/>
        </a:p>
      </dgm:t>
    </dgm:pt>
    <dgm:pt modelId="{59E64F0F-6084-4131-A38E-F50186FF366E}" type="sibTrans" cxnId="{AD44F5AB-78BC-4F23-A653-DC943647E9D3}">
      <dgm:prSet/>
      <dgm:spPr>
        <a:xfrm>
          <a:off x="3238196" y="89"/>
          <a:ext cx="4039207" cy="4039207"/>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gm:spPr>
      <dgm:t>
        <a:bodyPr/>
        <a:lstStyle/>
        <a:p>
          <a:endParaRPr lang="en-US"/>
        </a:p>
      </dgm:t>
    </dgm:pt>
    <dgm:pt modelId="{0079C494-A120-45A7-9FF2-C7628E904095}">
      <dgm:prSet/>
      <dgm:spPr>
        <a:xfrm>
          <a:off x="6424592"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Use the AI model to generate a response.</a:t>
          </a:r>
        </a:p>
      </dgm:t>
    </dgm:pt>
    <dgm:pt modelId="{85277C9B-ED8A-475C-B12B-C78F0B264FE2}" type="parTrans" cxnId="{B7D73659-745D-486D-849C-E08E3084AC4F}">
      <dgm:prSet/>
      <dgm:spPr/>
      <dgm:t>
        <a:bodyPr/>
        <a:lstStyle/>
        <a:p>
          <a:endParaRPr lang="en-US"/>
        </a:p>
      </dgm:t>
    </dgm:pt>
    <dgm:pt modelId="{45154D61-F116-46BE-B23F-5096BD1D3EA7}" type="sibTrans" cxnId="{B7D73659-745D-486D-849C-E08E3084AC4F}">
      <dgm:prSet/>
      <dgm:spPr/>
      <dgm:t>
        <a:bodyPr/>
        <a:lstStyle/>
        <a:p>
          <a:endParaRPr lang="en-US"/>
        </a:p>
      </dgm:t>
    </dgm:pt>
    <dgm:pt modelId="{4C8AD2E4-367A-4070-A775-3BBD6F29CD55}">
      <dgm:prSet/>
      <dgm:spPr>
        <a:xfrm>
          <a:off x="4719953" y="3274210"/>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Evaluate the output</a:t>
          </a:r>
        </a:p>
      </dgm:t>
    </dgm:pt>
    <dgm:pt modelId="{7953DE78-3DA9-421E-80B3-FC4CABA0028C}" type="parTrans" cxnId="{94862F40-F152-4048-B1B7-876FD94C844D}">
      <dgm:prSet/>
      <dgm:spPr/>
      <dgm:t>
        <a:bodyPr/>
        <a:lstStyle/>
        <a:p>
          <a:endParaRPr lang="en-US"/>
        </a:p>
      </dgm:t>
    </dgm:pt>
    <dgm:pt modelId="{9DA69AF7-A26C-47EE-9B43-5903A3116611}" type="sibTrans" cxnId="{94862F40-F152-4048-B1B7-876FD94C844D}">
      <dgm:prSet/>
      <dgm:spPr>
        <a:xfrm>
          <a:off x="3238196" y="89"/>
          <a:ext cx="4039207" cy="4039207"/>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gm:spPr>
      <dgm:t>
        <a:bodyPr/>
        <a:lstStyle/>
        <a:p>
          <a:endParaRPr lang="en-US"/>
        </a:p>
      </dgm:t>
    </dgm:pt>
    <dgm:pt modelId="{A0CE68B6-211E-494B-9AFF-142D872F9F68}">
      <dgm:prSet/>
      <dgm:spPr>
        <a:xfrm>
          <a:off x="4719953" y="3274210"/>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Check if the response aligns with the intent and meets the criteria.</a:t>
          </a:r>
        </a:p>
      </dgm:t>
    </dgm:pt>
    <dgm:pt modelId="{C043DA51-8D53-424E-93E6-19E23066249F}" type="parTrans" cxnId="{1773E0B4-8EE9-46B8-B3F7-0DD83F06FEFD}">
      <dgm:prSet/>
      <dgm:spPr/>
      <dgm:t>
        <a:bodyPr/>
        <a:lstStyle/>
        <a:p>
          <a:endParaRPr lang="en-US"/>
        </a:p>
      </dgm:t>
    </dgm:pt>
    <dgm:pt modelId="{79B20800-205D-44F4-86C4-5507BD96A39C}" type="sibTrans" cxnId="{1773E0B4-8EE9-46B8-B3F7-0DD83F06FEFD}">
      <dgm:prSet/>
      <dgm:spPr/>
      <dgm:t>
        <a:bodyPr/>
        <a:lstStyle/>
        <a:p>
          <a:endParaRPr lang="en-US"/>
        </a:p>
      </dgm:t>
    </dgm:pt>
    <dgm:pt modelId="{E81223C2-51C1-4BC9-AC34-BD08AA439F97}">
      <dgm:prSet/>
      <dgm:spPr>
        <a:xfrm>
          <a:off x="3015314" y="2035718"/>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Refine the prompt</a:t>
          </a:r>
        </a:p>
      </dgm:t>
    </dgm:pt>
    <dgm:pt modelId="{BB00FB9E-4F4E-44B0-BB50-57B62A96624F}" type="parTrans" cxnId="{AD66A833-E1B6-4271-920A-CF7A47C3A32D}">
      <dgm:prSet/>
      <dgm:spPr/>
      <dgm:t>
        <a:bodyPr/>
        <a:lstStyle/>
        <a:p>
          <a:endParaRPr lang="en-US"/>
        </a:p>
      </dgm:t>
    </dgm:pt>
    <dgm:pt modelId="{254BBA57-EE2F-4E8C-A40E-648FFA9AD011}" type="sibTrans" cxnId="{AD66A833-E1B6-4271-920A-CF7A47C3A32D}">
      <dgm:prSet/>
      <dgm:spPr>
        <a:xfrm>
          <a:off x="3238196" y="89"/>
          <a:ext cx="4039207" cy="4039207"/>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gm:spPr>
      <dgm:t>
        <a:bodyPr/>
        <a:lstStyle/>
        <a:p>
          <a:endParaRPr lang="en-US"/>
        </a:p>
      </dgm:t>
    </dgm:pt>
    <dgm:pt modelId="{07039F58-1381-4119-8268-84F81A4EA825}">
      <dgm:prSet/>
      <dgm:spPr>
        <a:xfrm>
          <a:off x="3015314" y="2035718"/>
          <a:ext cx="1075692" cy="1075692"/>
        </a:xfrm>
        <a:prstGeom prst="rect">
          <a:avLst/>
        </a:prstGeom>
        <a:noFill/>
        <a:ln>
          <a:noFill/>
        </a:ln>
        <a:effectLst/>
      </dgm:spPr>
      <dgm:t>
        <a:bodyPr/>
        <a:lstStyle/>
        <a:p>
          <a:pPr>
            <a:buChar char="•"/>
          </a:pPr>
          <a:r>
            <a:rPr lang="en-US">
              <a:solidFill>
                <a:schemeClr val="bg1"/>
              </a:solidFill>
              <a:latin typeface="Aptos" panose="02110004020202020204"/>
              <a:ea typeface="+mn-ea"/>
              <a:cs typeface="+mn-cs"/>
            </a:rPr>
            <a:t>Make necessary adjustments based on the evaluation.</a:t>
          </a:r>
        </a:p>
      </dgm:t>
    </dgm:pt>
    <dgm:pt modelId="{8F6A6797-819E-47A4-9FA3-E090B3B93D5B}" type="parTrans" cxnId="{18AE8F1C-7727-4424-89A8-813062A78EC2}">
      <dgm:prSet/>
      <dgm:spPr/>
      <dgm:t>
        <a:bodyPr/>
        <a:lstStyle/>
        <a:p>
          <a:endParaRPr lang="en-US"/>
        </a:p>
      </dgm:t>
    </dgm:pt>
    <dgm:pt modelId="{DC175953-6FE1-450A-BA9F-E69B32D25603}" type="sibTrans" cxnId="{18AE8F1C-7727-4424-89A8-813062A78EC2}">
      <dgm:prSet/>
      <dgm:spPr/>
      <dgm:t>
        <a:bodyPr/>
        <a:lstStyle/>
        <a:p>
          <a:endParaRPr lang="en-US"/>
        </a:p>
      </dgm:t>
    </dgm:pt>
    <dgm:pt modelId="{CADD6937-0B4F-4C98-BC3C-B3B69E987811}">
      <dgm:prSet/>
      <dgm:spPr>
        <a:xfrm>
          <a:off x="3666428" y="31794"/>
          <a:ext cx="1075692" cy="1075692"/>
        </a:xfrm>
        <a:prstGeom prst="rect">
          <a:avLst/>
        </a:prstGeom>
        <a:noFill/>
        <a:ln>
          <a:noFill/>
        </a:ln>
        <a:effectLst/>
      </dgm:spPr>
      <dgm:t>
        <a:bodyPr/>
        <a:lstStyle/>
        <a:p>
          <a:pPr>
            <a:buNone/>
          </a:pPr>
          <a:r>
            <a:rPr lang="en-US">
              <a:solidFill>
                <a:schemeClr val="bg1"/>
              </a:solidFill>
              <a:latin typeface="Aptos" panose="02110004020202020204"/>
              <a:ea typeface="+mn-ea"/>
              <a:cs typeface="+mn-cs"/>
            </a:rPr>
            <a:t>Repeat</a:t>
          </a:r>
        </a:p>
      </dgm:t>
    </dgm:pt>
    <dgm:pt modelId="{70CA5479-3CC1-4ADC-98BF-44490BD1EE4B}" type="parTrans" cxnId="{CE6F6200-F393-4EF2-B8BB-FD03EF6CD04A}">
      <dgm:prSet/>
      <dgm:spPr/>
      <dgm:t>
        <a:bodyPr/>
        <a:lstStyle/>
        <a:p>
          <a:endParaRPr lang="en-US"/>
        </a:p>
      </dgm:t>
    </dgm:pt>
    <dgm:pt modelId="{DA359A89-A62F-4D0B-9952-283EAFDF64D7}" type="sibTrans" cxnId="{CE6F6200-F393-4EF2-B8BB-FD03EF6CD04A}">
      <dgm:prSet/>
      <dgm:spPr>
        <a:xfrm>
          <a:off x="3238196" y="89"/>
          <a:ext cx="4039207" cy="4039207"/>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gm:spPr>
      <dgm:t>
        <a:bodyPr/>
        <a:lstStyle/>
        <a:p>
          <a:endParaRPr lang="en-US"/>
        </a:p>
      </dgm:t>
    </dgm:pt>
    <dgm:pt modelId="{1C7407FF-8B25-4823-B93F-A395083F6648}">
      <dgm:prSet/>
      <dgm:spPr>
        <a:xfrm>
          <a:off x="3666428" y="31794"/>
          <a:ext cx="1075692" cy="1075692"/>
        </a:xfrm>
        <a:prstGeom prst="rect">
          <a:avLst/>
        </a:prstGeom>
        <a:noFill/>
        <a:ln>
          <a:noFill/>
        </a:ln>
        <a:effectLst/>
      </dgm:spPr>
      <dgm:t>
        <a:bodyPr/>
        <a:lstStyle/>
        <a:p>
          <a:pPr>
            <a:buChar char="•"/>
          </a:pPr>
          <a:r>
            <a:rPr lang="en-US" dirty="0">
              <a:solidFill>
                <a:schemeClr val="bg1"/>
              </a:solidFill>
              <a:latin typeface="Aptos" panose="02110004020202020204"/>
              <a:ea typeface="+mn-ea"/>
              <a:cs typeface="+mn-cs"/>
            </a:rPr>
            <a:t>Continue this process until the desired output quality is achieved.</a:t>
          </a:r>
        </a:p>
      </dgm:t>
    </dgm:pt>
    <dgm:pt modelId="{764FE851-84CA-43D1-B97C-42E5D15F94C9}" type="parTrans" cxnId="{0CA6DAE5-6A7A-4DDD-84D0-1BCE14AD2188}">
      <dgm:prSet/>
      <dgm:spPr/>
      <dgm:t>
        <a:bodyPr/>
        <a:lstStyle/>
        <a:p>
          <a:endParaRPr lang="en-US"/>
        </a:p>
      </dgm:t>
    </dgm:pt>
    <dgm:pt modelId="{D5D42FBE-BC61-40E7-AAB1-F8FE8E66A440}" type="sibTrans" cxnId="{0CA6DAE5-6A7A-4DDD-84D0-1BCE14AD2188}">
      <dgm:prSet/>
      <dgm:spPr/>
      <dgm:t>
        <a:bodyPr/>
        <a:lstStyle/>
        <a:p>
          <a:endParaRPr lang="en-US"/>
        </a:p>
      </dgm:t>
    </dgm:pt>
    <dgm:pt modelId="{9F53A919-62C7-4351-8591-AEACC23C8C25}" type="pres">
      <dgm:prSet presAssocID="{EE483AA6-A73D-44F9-9511-8A5D26602F57}" presName="cycle" presStyleCnt="0">
        <dgm:presLayoutVars>
          <dgm:dir/>
          <dgm:resizeHandles val="exact"/>
        </dgm:presLayoutVars>
      </dgm:prSet>
      <dgm:spPr/>
    </dgm:pt>
    <dgm:pt modelId="{0EF89DD3-38F8-49C8-A851-7A0FD566DDEB}" type="pres">
      <dgm:prSet presAssocID="{0DF5678D-2D6F-47CE-9042-E5E9D026AECB}" presName="dummy" presStyleCnt="0"/>
      <dgm:spPr/>
    </dgm:pt>
    <dgm:pt modelId="{4DA0868F-AA61-4ED2-ABCF-33F72B382775}" type="pres">
      <dgm:prSet presAssocID="{0DF5678D-2D6F-47CE-9042-E5E9D026AECB}" presName="node" presStyleLbl="revTx" presStyleIdx="0" presStyleCnt="5">
        <dgm:presLayoutVars>
          <dgm:bulletEnabled val="1"/>
        </dgm:presLayoutVars>
      </dgm:prSet>
      <dgm:spPr/>
    </dgm:pt>
    <dgm:pt modelId="{C1DF3DDC-A4E2-4103-ACE8-95D0885C92EE}" type="pres">
      <dgm:prSet presAssocID="{97543A14-D7B7-40EA-A218-A19E02D1C235}" presName="sibTrans" presStyleLbl="node1" presStyleIdx="0" presStyleCnt="5"/>
      <dgm:spPr/>
    </dgm:pt>
    <dgm:pt modelId="{BE91B2C8-D2C7-48D9-B74E-4C0373F32266}" type="pres">
      <dgm:prSet presAssocID="{30C53806-EC3D-48AB-8E74-7D25ECFC9E40}" presName="dummy" presStyleCnt="0"/>
      <dgm:spPr/>
    </dgm:pt>
    <dgm:pt modelId="{8B8428FE-A340-4AFD-91B8-B6EB6411E937}" type="pres">
      <dgm:prSet presAssocID="{30C53806-EC3D-48AB-8E74-7D25ECFC9E40}" presName="node" presStyleLbl="revTx" presStyleIdx="1" presStyleCnt="5">
        <dgm:presLayoutVars>
          <dgm:bulletEnabled val="1"/>
        </dgm:presLayoutVars>
      </dgm:prSet>
      <dgm:spPr/>
    </dgm:pt>
    <dgm:pt modelId="{05A2EFC1-A863-4DDD-B03B-BC2F77B7429A}" type="pres">
      <dgm:prSet presAssocID="{59E64F0F-6084-4131-A38E-F50186FF366E}" presName="sibTrans" presStyleLbl="node1" presStyleIdx="1" presStyleCnt="5"/>
      <dgm:spPr/>
    </dgm:pt>
    <dgm:pt modelId="{178C2C24-CD84-4019-A3A4-0D2F02E97403}" type="pres">
      <dgm:prSet presAssocID="{4C8AD2E4-367A-4070-A775-3BBD6F29CD55}" presName="dummy" presStyleCnt="0"/>
      <dgm:spPr/>
    </dgm:pt>
    <dgm:pt modelId="{FCA68273-B371-4093-9DED-67AEC1D7F976}" type="pres">
      <dgm:prSet presAssocID="{4C8AD2E4-367A-4070-A775-3BBD6F29CD55}" presName="node" presStyleLbl="revTx" presStyleIdx="2" presStyleCnt="5">
        <dgm:presLayoutVars>
          <dgm:bulletEnabled val="1"/>
        </dgm:presLayoutVars>
      </dgm:prSet>
      <dgm:spPr/>
    </dgm:pt>
    <dgm:pt modelId="{27DEFFC3-66FC-4800-8437-2F82B0CB37DB}" type="pres">
      <dgm:prSet presAssocID="{9DA69AF7-A26C-47EE-9B43-5903A3116611}" presName="sibTrans" presStyleLbl="node1" presStyleIdx="2" presStyleCnt="5"/>
      <dgm:spPr/>
    </dgm:pt>
    <dgm:pt modelId="{A12E9B5B-B497-4BFC-A61D-97A19CDE518B}" type="pres">
      <dgm:prSet presAssocID="{E81223C2-51C1-4BC9-AC34-BD08AA439F97}" presName="dummy" presStyleCnt="0"/>
      <dgm:spPr/>
    </dgm:pt>
    <dgm:pt modelId="{292F6722-52DB-4371-83F8-577F1433B0CF}" type="pres">
      <dgm:prSet presAssocID="{E81223C2-51C1-4BC9-AC34-BD08AA439F97}" presName="node" presStyleLbl="revTx" presStyleIdx="3" presStyleCnt="5">
        <dgm:presLayoutVars>
          <dgm:bulletEnabled val="1"/>
        </dgm:presLayoutVars>
      </dgm:prSet>
      <dgm:spPr/>
    </dgm:pt>
    <dgm:pt modelId="{6AB4FDC3-C22D-4E33-A6C4-AD186C484585}" type="pres">
      <dgm:prSet presAssocID="{254BBA57-EE2F-4E8C-A40E-648FFA9AD011}" presName="sibTrans" presStyleLbl="node1" presStyleIdx="3" presStyleCnt="5"/>
      <dgm:spPr/>
    </dgm:pt>
    <dgm:pt modelId="{E29F34C2-3C2D-4418-B0C6-F169D9D5A14D}" type="pres">
      <dgm:prSet presAssocID="{CADD6937-0B4F-4C98-BC3C-B3B69E987811}" presName="dummy" presStyleCnt="0"/>
      <dgm:spPr/>
    </dgm:pt>
    <dgm:pt modelId="{C2C73B00-8C7B-45BB-85AE-E374C0A4ECD4}" type="pres">
      <dgm:prSet presAssocID="{CADD6937-0B4F-4C98-BC3C-B3B69E987811}" presName="node" presStyleLbl="revTx" presStyleIdx="4" presStyleCnt="5">
        <dgm:presLayoutVars>
          <dgm:bulletEnabled val="1"/>
        </dgm:presLayoutVars>
      </dgm:prSet>
      <dgm:spPr/>
    </dgm:pt>
    <dgm:pt modelId="{58BA4C9C-C738-4CC3-90B7-D3EA20D22156}" type="pres">
      <dgm:prSet presAssocID="{DA359A89-A62F-4D0B-9952-283EAFDF64D7}" presName="sibTrans" presStyleLbl="node1" presStyleIdx="4" presStyleCnt="5"/>
      <dgm:spPr/>
    </dgm:pt>
  </dgm:ptLst>
  <dgm:cxnLst>
    <dgm:cxn modelId="{CE6F6200-F393-4EF2-B8BB-FD03EF6CD04A}" srcId="{EE483AA6-A73D-44F9-9511-8A5D26602F57}" destId="{CADD6937-0B4F-4C98-BC3C-B3B69E987811}" srcOrd="4" destOrd="0" parTransId="{70CA5479-3CC1-4ADC-98BF-44490BD1EE4B}" sibTransId="{DA359A89-A62F-4D0B-9952-283EAFDF64D7}"/>
    <dgm:cxn modelId="{18AE8F1C-7727-4424-89A8-813062A78EC2}" srcId="{E81223C2-51C1-4BC9-AC34-BD08AA439F97}" destId="{07039F58-1381-4119-8268-84F81A4EA825}" srcOrd="0" destOrd="0" parTransId="{8F6A6797-819E-47A4-9FA3-E090B3B93D5B}" sibTransId="{DC175953-6FE1-450A-BA9F-E69B32D25603}"/>
    <dgm:cxn modelId="{91BB612E-2D9D-4DE0-A8FF-CE6C8A947C2A}" srcId="{EE483AA6-A73D-44F9-9511-8A5D26602F57}" destId="{0DF5678D-2D6F-47CE-9042-E5E9D026AECB}" srcOrd="0" destOrd="0" parTransId="{C032777D-2C9B-4745-8DBD-8F8263971D3C}" sibTransId="{97543A14-D7B7-40EA-A218-A19E02D1C235}"/>
    <dgm:cxn modelId="{AD66A833-E1B6-4271-920A-CF7A47C3A32D}" srcId="{EE483AA6-A73D-44F9-9511-8A5D26602F57}" destId="{E81223C2-51C1-4BC9-AC34-BD08AA439F97}" srcOrd="3" destOrd="0" parTransId="{BB00FB9E-4F4E-44B0-BB50-57B62A96624F}" sibTransId="{254BBA57-EE2F-4E8C-A40E-648FFA9AD011}"/>
    <dgm:cxn modelId="{439BC934-9FA4-4EB2-B374-EEB06397CE05}" type="presOf" srcId="{EE483AA6-A73D-44F9-9511-8A5D26602F57}" destId="{9F53A919-62C7-4351-8591-AEACC23C8C25}" srcOrd="0" destOrd="0" presId="urn:microsoft.com/office/officeart/2005/8/layout/cycle1"/>
    <dgm:cxn modelId="{FE5D1E39-F530-44EC-9DF7-9B2BED5796F2}" type="presOf" srcId="{0079C494-A120-45A7-9FF2-C7628E904095}" destId="{8B8428FE-A340-4AFD-91B8-B6EB6411E937}" srcOrd="0" destOrd="1" presId="urn:microsoft.com/office/officeart/2005/8/layout/cycle1"/>
    <dgm:cxn modelId="{94862F40-F152-4048-B1B7-876FD94C844D}" srcId="{EE483AA6-A73D-44F9-9511-8A5D26602F57}" destId="{4C8AD2E4-367A-4070-A775-3BBD6F29CD55}" srcOrd="2" destOrd="0" parTransId="{7953DE78-3DA9-421E-80B3-FC4CABA0028C}" sibTransId="{9DA69AF7-A26C-47EE-9B43-5903A3116611}"/>
    <dgm:cxn modelId="{B2E23F5B-0D7C-4C3B-9D96-790FF18F4048}" type="presOf" srcId="{0DF5678D-2D6F-47CE-9042-E5E9D026AECB}" destId="{4DA0868F-AA61-4ED2-ABCF-33F72B382775}" srcOrd="0" destOrd="0" presId="urn:microsoft.com/office/officeart/2005/8/layout/cycle1"/>
    <dgm:cxn modelId="{BE164C60-95D4-4DBF-9B52-A321D881B0ED}" type="presOf" srcId="{4C8AD2E4-367A-4070-A775-3BBD6F29CD55}" destId="{FCA68273-B371-4093-9DED-67AEC1D7F976}" srcOrd="0" destOrd="0" presId="urn:microsoft.com/office/officeart/2005/8/layout/cycle1"/>
    <dgm:cxn modelId="{743FBD4E-2745-4B39-A6E4-030AFE249518}" type="presOf" srcId="{254BBA57-EE2F-4E8C-A40E-648FFA9AD011}" destId="{6AB4FDC3-C22D-4E33-A6C4-AD186C484585}" srcOrd="0" destOrd="0" presId="urn:microsoft.com/office/officeart/2005/8/layout/cycle1"/>
    <dgm:cxn modelId="{B7D73659-745D-486D-849C-E08E3084AC4F}" srcId="{30C53806-EC3D-48AB-8E74-7D25ECFC9E40}" destId="{0079C494-A120-45A7-9FF2-C7628E904095}" srcOrd="0" destOrd="0" parTransId="{85277C9B-ED8A-475C-B12B-C78F0B264FE2}" sibTransId="{45154D61-F116-46BE-B23F-5096BD1D3EA7}"/>
    <dgm:cxn modelId="{06795C7D-507F-44E4-AD3C-4C6909B5F5DF}" type="presOf" srcId="{A0CE68B6-211E-494B-9AFF-142D872F9F68}" destId="{FCA68273-B371-4093-9DED-67AEC1D7F976}" srcOrd="0" destOrd="1" presId="urn:microsoft.com/office/officeart/2005/8/layout/cycle1"/>
    <dgm:cxn modelId="{7EB96083-61D5-414C-B2A0-042AB1F5ACDD}" type="presOf" srcId="{97543A14-D7B7-40EA-A218-A19E02D1C235}" destId="{C1DF3DDC-A4E2-4103-ACE8-95D0885C92EE}" srcOrd="0" destOrd="0" presId="urn:microsoft.com/office/officeart/2005/8/layout/cycle1"/>
    <dgm:cxn modelId="{874DD385-9C32-480A-8334-7035CDE31B6F}" type="presOf" srcId="{1C7407FF-8B25-4823-B93F-A395083F6648}" destId="{C2C73B00-8C7B-45BB-85AE-E374C0A4ECD4}" srcOrd="0" destOrd="1" presId="urn:microsoft.com/office/officeart/2005/8/layout/cycle1"/>
    <dgm:cxn modelId="{0B29958E-C20C-4192-831C-BBB84F012567}" type="presOf" srcId="{30C53806-EC3D-48AB-8E74-7D25ECFC9E40}" destId="{8B8428FE-A340-4AFD-91B8-B6EB6411E937}" srcOrd="0" destOrd="0" presId="urn:microsoft.com/office/officeart/2005/8/layout/cycle1"/>
    <dgm:cxn modelId="{AD44F5AB-78BC-4F23-A653-DC943647E9D3}" srcId="{EE483AA6-A73D-44F9-9511-8A5D26602F57}" destId="{30C53806-EC3D-48AB-8E74-7D25ECFC9E40}" srcOrd="1" destOrd="0" parTransId="{A8B7D46F-C94B-496A-8091-CE5B98970C60}" sibTransId="{59E64F0F-6084-4131-A38E-F50186FF366E}"/>
    <dgm:cxn modelId="{1773E0B4-8EE9-46B8-B3F7-0DD83F06FEFD}" srcId="{4C8AD2E4-367A-4070-A775-3BBD6F29CD55}" destId="{A0CE68B6-211E-494B-9AFF-142D872F9F68}" srcOrd="0" destOrd="0" parTransId="{C043DA51-8D53-424E-93E6-19E23066249F}" sibTransId="{79B20800-205D-44F4-86C4-5507BD96A39C}"/>
    <dgm:cxn modelId="{1F0A5CBC-3730-4EA9-A89D-D768F05BF9AE}" type="presOf" srcId="{9DA69AF7-A26C-47EE-9B43-5903A3116611}" destId="{27DEFFC3-66FC-4800-8437-2F82B0CB37DB}" srcOrd="0" destOrd="0" presId="urn:microsoft.com/office/officeart/2005/8/layout/cycle1"/>
    <dgm:cxn modelId="{C8523CBF-0436-43C2-9049-937A6BFA2F7D}" type="presOf" srcId="{E81223C2-51C1-4BC9-AC34-BD08AA439F97}" destId="{292F6722-52DB-4371-83F8-577F1433B0CF}" srcOrd="0" destOrd="0" presId="urn:microsoft.com/office/officeart/2005/8/layout/cycle1"/>
    <dgm:cxn modelId="{EC5ADABF-2CD6-4E0C-B806-C4628A4684CA}" srcId="{0DF5678D-2D6F-47CE-9042-E5E9D026AECB}" destId="{90139A06-3148-4ACF-9869-04DD5A7CAAFC}" srcOrd="0" destOrd="0" parTransId="{AA4D2F02-D7B5-4F5B-9814-45922498F7B8}" sibTransId="{B5E1418C-D193-4709-A9F6-21C45E56CF9B}"/>
    <dgm:cxn modelId="{9B9783C7-BD1D-433B-9F66-5F210FCCAC52}" type="presOf" srcId="{59E64F0F-6084-4131-A38E-F50186FF366E}" destId="{05A2EFC1-A863-4DDD-B03B-BC2F77B7429A}" srcOrd="0" destOrd="0" presId="urn:microsoft.com/office/officeart/2005/8/layout/cycle1"/>
    <dgm:cxn modelId="{3E88F2D5-D2B2-4855-A328-51870AE857EF}" type="presOf" srcId="{CADD6937-0B4F-4C98-BC3C-B3B69E987811}" destId="{C2C73B00-8C7B-45BB-85AE-E374C0A4ECD4}" srcOrd="0" destOrd="0" presId="urn:microsoft.com/office/officeart/2005/8/layout/cycle1"/>
    <dgm:cxn modelId="{398800DC-4F9F-4DD9-A355-598FF309B393}" type="presOf" srcId="{07039F58-1381-4119-8268-84F81A4EA825}" destId="{292F6722-52DB-4371-83F8-577F1433B0CF}" srcOrd="0" destOrd="1" presId="urn:microsoft.com/office/officeart/2005/8/layout/cycle1"/>
    <dgm:cxn modelId="{0CA6DAE5-6A7A-4DDD-84D0-1BCE14AD2188}" srcId="{CADD6937-0B4F-4C98-BC3C-B3B69E987811}" destId="{1C7407FF-8B25-4823-B93F-A395083F6648}" srcOrd="0" destOrd="0" parTransId="{764FE851-84CA-43D1-B97C-42E5D15F94C9}" sibTransId="{D5D42FBE-BC61-40E7-AAB1-F8FE8E66A440}"/>
    <dgm:cxn modelId="{609A93E7-F806-434E-B360-6373C341CB97}" type="presOf" srcId="{DA359A89-A62F-4D0B-9952-283EAFDF64D7}" destId="{58BA4C9C-C738-4CC3-90B7-D3EA20D22156}" srcOrd="0" destOrd="0" presId="urn:microsoft.com/office/officeart/2005/8/layout/cycle1"/>
    <dgm:cxn modelId="{7A0B4FF3-C4C4-4A08-987C-CB95ED8EA7E8}" type="presOf" srcId="{90139A06-3148-4ACF-9869-04DD5A7CAAFC}" destId="{4DA0868F-AA61-4ED2-ABCF-33F72B382775}" srcOrd="0" destOrd="1" presId="urn:microsoft.com/office/officeart/2005/8/layout/cycle1"/>
    <dgm:cxn modelId="{2FAB71F1-E88E-4926-B526-3494DE5BA279}" type="presParOf" srcId="{9F53A919-62C7-4351-8591-AEACC23C8C25}" destId="{0EF89DD3-38F8-49C8-A851-7A0FD566DDEB}" srcOrd="0" destOrd="0" presId="urn:microsoft.com/office/officeart/2005/8/layout/cycle1"/>
    <dgm:cxn modelId="{D9E5A405-3C2B-40B8-B950-44D4F59F59AA}" type="presParOf" srcId="{9F53A919-62C7-4351-8591-AEACC23C8C25}" destId="{4DA0868F-AA61-4ED2-ABCF-33F72B382775}" srcOrd="1" destOrd="0" presId="urn:microsoft.com/office/officeart/2005/8/layout/cycle1"/>
    <dgm:cxn modelId="{E31FEF3E-28DC-4870-91BC-C0ED669F28F0}" type="presParOf" srcId="{9F53A919-62C7-4351-8591-AEACC23C8C25}" destId="{C1DF3DDC-A4E2-4103-ACE8-95D0885C92EE}" srcOrd="2" destOrd="0" presId="urn:microsoft.com/office/officeart/2005/8/layout/cycle1"/>
    <dgm:cxn modelId="{A77BBE00-3A16-470D-B230-D19EBE660B4B}" type="presParOf" srcId="{9F53A919-62C7-4351-8591-AEACC23C8C25}" destId="{BE91B2C8-D2C7-48D9-B74E-4C0373F32266}" srcOrd="3" destOrd="0" presId="urn:microsoft.com/office/officeart/2005/8/layout/cycle1"/>
    <dgm:cxn modelId="{0BA663F2-A6DB-4891-A3B2-F5DF5185212D}" type="presParOf" srcId="{9F53A919-62C7-4351-8591-AEACC23C8C25}" destId="{8B8428FE-A340-4AFD-91B8-B6EB6411E937}" srcOrd="4" destOrd="0" presId="urn:microsoft.com/office/officeart/2005/8/layout/cycle1"/>
    <dgm:cxn modelId="{1AC1CEE2-4389-4710-83B8-64DF50D17377}" type="presParOf" srcId="{9F53A919-62C7-4351-8591-AEACC23C8C25}" destId="{05A2EFC1-A863-4DDD-B03B-BC2F77B7429A}" srcOrd="5" destOrd="0" presId="urn:microsoft.com/office/officeart/2005/8/layout/cycle1"/>
    <dgm:cxn modelId="{4F5B1FC9-391F-49DB-B69E-88EF2A635B52}" type="presParOf" srcId="{9F53A919-62C7-4351-8591-AEACC23C8C25}" destId="{178C2C24-CD84-4019-A3A4-0D2F02E97403}" srcOrd="6" destOrd="0" presId="urn:microsoft.com/office/officeart/2005/8/layout/cycle1"/>
    <dgm:cxn modelId="{E6CDEDD7-A625-4DF1-897B-06146AAD074C}" type="presParOf" srcId="{9F53A919-62C7-4351-8591-AEACC23C8C25}" destId="{FCA68273-B371-4093-9DED-67AEC1D7F976}" srcOrd="7" destOrd="0" presId="urn:microsoft.com/office/officeart/2005/8/layout/cycle1"/>
    <dgm:cxn modelId="{82F70D89-8BE2-4555-A59B-FC79DD62BA1C}" type="presParOf" srcId="{9F53A919-62C7-4351-8591-AEACC23C8C25}" destId="{27DEFFC3-66FC-4800-8437-2F82B0CB37DB}" srcOrd="8" destOrd="0" presId="urn:microsoft.com/office/officeart/2005/8/layout/cycle1"/>
    <dgm:cxn modelId="{912CFFD3-A023-406D-A0F6-A59D9F447B44}" type="presParOf" srcId="{9F53A919-62C7-4351-8591-AEACC23C8C25}" destId="{A12E9B5B-B497-4BFC-A61D-97A19CDE518B}" srcOrd="9" destOrd="0" presId="urn:microsoft.com/office/officeart/2005/8/layout/cycle1"/>
    <dgm:cxn modelId="{28EAAE32-9363-4868-BDFA-8C0257132798}" type="presParOf" srcId="{9F53A919-62C7-4351-8591-AEACC23C8C25}" destId="{292F6722-52DB-4371-83F8-577F1433B0CF}" srcOrd="10" destOrd="0" presId="urn:microsoft.com/office/officeart/2005/8/layout/cycle1"/>
    <dgm:cxn modelId="{7F3C939E-1B28-4E1A-B783-A816510314DB}" type="presParOf" srcId="{9F53A919-62C7-4351-8591-AEACC23C8C25}" destId="{6AB4FDC3-C22D-4E33-A6C4-AD186C484585}" srcOrd="11" destOrd="0" presId="urn:microsoft.com/office/officeart/2005/8/layout/cycle1"/>
    <dgm:cxn modelId="{F9FB78A3-B3C5-4C43-BF88-7DB35B110888}" type="presParOf" srcId="{9F53A919-62C7-4351-8591-AEACC23C8C25}" destId="{E29F34C2-3C2D-4418-B0C6-F169D9D5A14D}" srcOrd="12" destOrd="0" presId="urn:microsoft.com/office/officeart/2005/8/layout/cycle1"/>
    <dgm:cxn modelId="{F0B13C3E-7396-40FA-9BA8-3E13C94BBA3B}" type="presParOf" srcId="{9F53A919-62C7-4351-8591-AEACC23C8C25}" destId="{C2C73B00-8C7B-45BB-85AE-E374C0A4ECD4}" srcOrd="13" destOrd="0" presId="urn:microsoft.com/office/officeart/2005/8/layout/cycle1"/>
    <dgm:cxn modelId="{6715CE79-B31A-4CFC-92EF-46B0AB47EAA7}" type="presParOf" srcId="{9F53A919-62C7-4351-8591-AEACC23C8C25}" destId="{58BA4C9C-C738-4CC3-90B7-D3EA20D22156}" srcOrd="14"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F7BEB-B165-4542-8A42-45B74B729D1D}">
      <dsp:nvSpPr>
        <dsp:cNvPr id="0" name=""/>
        <dsp:cNvSpPr/>
      </dsp:nvSpPr>
      <dsp:spPr>
        <a:xfrm>
          <a:off x="1174784" y="73"/>
          <a:ext cx="2825712" cy="169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Healthcare: Predictive analytics to forecast outbreaks.</a:t>
          </a:r>
          <a:endParaRPr lang="en-US" sz="2400" kern="1200" dirty="0"/>
        </a:p>
      </dsp:txBody>
      <dsp:txXfrm>
        <a:off x="1174784" y="73"/>
        <a:ext cx="2825712" cy="1695427"/>
      </dsp:txXfrm>
    </dsp:sp>
    <dsp:sp modelId="{20ABBB39-F171-40C8-A77F-DE78FBD34D03}">
      <dsp:nvSpPr>
        <dsp:cNvPr id="0" name=""/>
        <dsp:cNvSpPr/>
      </dsp:nvSpPr>
      <dsp:spPr>
        <a:xfrm>
          <a:off x="4283068" y="73"/>
          <a:ext cx="2825712" cy="169542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Finance: Fraud detection using machine learning.</a:t>
          </a:r>
          <a:endParaRPr lang="en-US" sz="2400" kern="1200" dirty="0"/>
        </a:p>
      </dsp:txBody>
      <dsp:txXfrm>
        <a:off x="4283068" y="73"/>
        <a:ext cx="2825712" cy="1695427"/>
      </dsp:txXfrm>
    </dsp:sp>
    <dsp:sp modelId="{1FC0020D-395B-40C1-95DD-903FFAF7BDE2}">
      <dsp:nvSpPr>
        <dsp:cNvPr id="0" name=""/>
        <dsp:cNvSpPr/>
      </dsp:nvSpPr>
      <dsp:spPr>
        <a:xfrm>
          <a:off x="7391352" y="73"/>
          <a:ext cx="2825712" cy="16954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dirty="0"/>
            <a:t>E-commerce: Personalized product recommendations.</a:t>
          </a:r>
          <a:endParaRPr lang="en-US" sz="2400" kern="1200" dirty="0"/>
        </a:p>
      </dsp:txBody>
      <dsp:txXfrm>
        <a:off x="7391352" y="73"/>
        <a:ext cx="2825712" cy="1695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9788B-3F05-4DD7-A4FD-43501B73FD1D}">
      <dsp:nvSpPr>
        <dsp:cNvPr id="0" name=""/>
        <dsp:cNvSpPr/>
      </dsp:nvSpPr>
      <dsp:spPr>
        <a:xfrm rot="5400000">
          <a:off x="7293012" y="-3074257"/>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core directive of the prompt. It tells the model what you want it to do. For example, "Summarize the following text" provides a clear action for the model.</a:t>
          </a:r>
        </a:p>
      </dsp:txBody>
      <dsp:txXfrm rot="-5400000">
        <a:off x="4102395" y="160876"/>
        <a:ext cx="7248632" cy="822882"/>
      </dsp:txXfrm>
    </dsp:sp>
    <dsp:sp modelId="{D17B8B04-E898-481E-897E-402B0153BF4E}">
      <dsp:nvSpPr>
        <dsp:cNvPr id="0" name=""/>
        <dsp:cNvSpPr/>
      </dsp:nvSpPr>
      <dsp:spPr>
        <a:xfrm>
          <a:off x="0" y="2369"/>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Instruction</a:t>
          </a:r>
        </a:p>
      </dsp:txBody>
      <dsp:txXfrm>
        <a:off x="55645" y="58014"/>
        <a:ext cx="3991105" cy="1028603"/>
      </dsp:txXfrm>
    </dsp:sp>
    <dsp:sp modelId="{DCCC581E-EA65-4072-A5E1-3997BFE83622}">
      <dsp:nvSpPr>
        <dsp:cNvPr id="0" name=""/>
        <dsp:cNvSpPr/>
      </dsp:nvSpPr>
      <dsp:spPr>
        <a:xfrm rot="5400000">
          <a:off x="7293012" y="-1877369"/>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Context provides additional information that helps the model understand the broader scenario or background. For instance, "Considering the economic downturn, provide investment advice" gives the model a backdrop against which to frame its response.</a:t>
          </a:r>
        </a:p>
      </dsp:txBody>
      <dsp:txXfrm rot="-5400000">
        <a:off x="4102395" y="1357764"/>
        <a:ext cx="7248632" cy="822882"/>
      </dsp:txXfrm>
    </dsp:sp>
    <dsp:sp modelId="{34CCE429-BC4F-4A39-8868-0FB95BED6C98}">
      <dsp:nvSpPr>
        <dsp:cNvPr id="0" name=""/>
        <dsp:cNvSpPr/>
      </dsp:nvSpPr>
      <dsp:spPr>
        <a:xfrm>
          <a:off x="0" y="1199257"/>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dirty="0">
              <a:solidFill>
                <a:sysClr val="window" lastClr="FFFFFF"/>
              </a:solidFill>
              <a:latin typeface="Aptos" panose="02110004020202020204"/>
              <a:ea typeface="+mn-ea"/>
              <a:cs typeface="+mn-cs"/>
            </a:rPr>
            <a:t>Context</a:t>
          </a:r>
        </a:p>
      </dsp:txBody>
      <dsp:txXfrm>
        <a:off x="55645" y="1254902"/>
        <a:ext cx="3991105" cy="1028603"/>
      </dsp:txXfrm>
    </dsp:sp>
    <dsp:sp modelId="{8CCC4D69-94D7-47EE-A300-619E5C86CA5F}">
      <dsp:nvSpPr>
        <dsp:cNvPr id="0" name=""/>
        <dsp:cNvSpPr/>
      </dsp:nvSpPr>
      <dsp:spPr>
        <a:xfrm rot="5400000">
          <a:off x="7293012" y="-680481"/>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This is the specific information or data you want the model to process. It could be a paragraph, a set of numbers, or even a single word.</a:t>
          </a:r>
        </a:p>
      </dsp:txBody>
      <dsp:txXfrm rot="-5400000">
        <a:off x="4102395" y="2554652"/>
        <a:ext cx="7248632" cy="822882"/>
      </dsp:txXfrm>
    </dsp:sp>
    <dsp:sp modelId="{3F39502C-F34A-41C8-B287-9FAD58B2EF1D}">
      <dsp:nvSpPr>
        <dsp:cNvPr id="0" name=""/>
        <dsp:cNvSpPr/>
      </dsp:nvSpPr>
      <dsp:spPr>
        <a:xfrm>
          <a:off x="0" y="2396145"/>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Input data</a:t>
          </a:r>
        </a:p>
      </dsp:txBody>
      <dsp:txXfrm>
        <a:off x="55645" y="2451790"/>
        <a:ext cx="3991105" cy="1028603"/>
      </dsp:txXfrm>
    </dsp:sp>
    <dsp:sp modelId="{18B7A8B6-3C9C-43B1-AB04-1D87BE9D9736}">
      <dsp:nvSpPr>
        <dsp:cNvPr id="0" name=""/>
        <dsp:cNvSpPr/>
      </dsp:nvSpPr>
      <dsp:spPr>
        <a:xfrm rot="5400000">
          <a:off x="7293012" y="516406"/>
          <a:ext cx="911914" cy="7293148"/>
        </a:xfrm>
        <a:prstGeom prst="round2SameRect">
          <a:avLst/>
        </a:prstGeom>
        <a:solidFill>
          <a:srgbClr val="A02B93">
            <a:alpha val="90000"/>
            <a:tint val="40000"/>
            <a:hueOff val="0"/>
            <a:satOff val="0"/>
            <a:lumOff val="0"/>
            <a:alphaOff val="0"/>
          </a:srgbClr>
        </a:solidFill>
        <a:ln w="19050" cap="flat" cmpd="sng" algn="ctr">
          <a:solidFill>
            <a:srgbClr val="A02B93">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solidFill>
                <a:sysClr val="windowText" lastClr="000000">
                  <a:hueOff val="0"/>
                  <a:satOff val="0"/>
                  <a:lumOff val="0"/>
                  <a:alphaOff val="0"/>
                </a:sysClr>
              </a:solidFill>
              <a:latin typeface="Aptos" panose="02110004020202020204"/>
              <a:ea typeface="+mn-ea"/>
              <a:cs typeface="+mn-cs"/>
            </a:rPr>
            <a:t>Especially useful in role-playing scenarios, this element guides the model on the format or type of response desired. For instance, "In the style of Shakespeare, rewrite the following sentence" gives the model a stylistic direction.</a:t>
          </a:r>
        </a:p>
      </dsp:txBody>
      <dsp:txXfrm rot="-5400000">
        <a:off x="4102395" y="3751539"/>
        <a:ext cx="7248632" cy="822882"/>
      </dsp:txXfrm>
    </dsp:sp>
    <dsp:sp modelId="{D411C664-178A-462C-A009-6CB191D4E593}">
      <dsp:nvSpPr>
        <dsp:cNvPr id="0" name=""/>
        <dsp:cNvSpPr/>
      </dsp:nvSpPr>
      <dsp:spPr>
        <a:xfrm>
          <a:off x="0" y="3593033"/>
          <a:ext cx="4102395" cy="1139893"/>
        </a:xfrm>
        <a:prstGeom prst="roundRect">
          <a:avLst/>
        </a:prstGeom>
        <a:solidFill>
          <a:srgbClr val="A02B93">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l" defTabSz="1778000">
            <a:lnSpc>
              <a:spcPct val="90000"/>
            </a:lnSpc>
            <a:spcBef>
              <a:spcPct val="0"/>
            </a:spcBef>
            <a:spcAft>
              <a:spcPct val="35000"/>
            </a:spcAft>
            <a:buNone/>
          </a:pPr>
          <a:r>
            <a:rPr lang="en-US" sz="4000" kern="1200">
              <a:solidFill>
                <a:sysClr val="window" lastClr="FFFFFF"/>
              </a:solidFill>
              <a:latin typeface="Aptos" panose="02110004020202020204"/>
              <a:ea typeface="+mn-ea"/>
              <a:cs typeface="+mn-cs"/>
            </a:rPr>
            <a:t>Output indicator</a:t>
          </a:r>
        </a:p>
      </dsp:txBody>
      <dsp:txXfrm>
        <a:off x="55645" y="3648678"/>
        <a:ext cx="3991105" cy="1028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6BFD4-72C1-4816-A6D4-D20E2000FA40}">
      <dsp:nvSpPr>
        <dsp:cNvPr id="0" name=""/>
        <dsp:cNvSpPr/>
      </dsp:nvSpPr>
      <dsp:spPr>
        <a:xfrm>
          <a:off x="4821" y="672402"/>
          <a:ext cx="1224070" cy="1224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68453-6B34-4DEE-AC99-285E02141EB3}">
      <dsp:nvSpPr>
        <dsp:cNvPr id="0" name=""/>
        <dsp:cNvSpPr/>
      </dsp:nvSpPr>
      <dsp:spPr>
        <a:xfrm>
          <a:off x="4821"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Role-playing</a:t>
          </a:r>
        </a:p>
      </dsp:txBody>
      <dsp:txXfrm>
        <a:off x="4821" y="2054167"/>
        <a:ext cx="3497343" cy="524601"/>
      </dsp:txXfrm>
    </dsp:sp>
    <dsp:sp modelId="{6EC6B8B0-CA9F-4769-A8F6-D79B5A0D5566}">
      <dsp:nvSpPr>
        <dsp:cNvPr id="0" name=""/>
        <dsp:cNvSpPr/>
      </dsp:nvSpPr>
      <dsp:spPr>
        <a:xfrm>
          <a:off x="4821"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By making the model act as a specific entity, like a historian or a scientist, you can get tailored responses. </a:t>
          </a:r>
          <a:r>
            <a:rPr lang="en-US" sz="1700" kern="1200" dirty="0">
              <a:solidFill>
                <a:schemeClr val="bg1"/>
              </a:solidFill>
              <a:latin typeface="Aptos" panose="02110004020202020204"/>
              <a:ea typeface="+mn-ea"/>
              <a:cs typeface="+mn-cs"/>
            </a:rPr>
            <a:t>For example, "As a nutritionist, evaluate the following diet plan" might yield a response grounded in nutritional science.</a:t>
          </a:r>
        </a:p>
      </dsp:txBody>
      <dsp:txXfrm>
        <a:off x="4821" y="2652115"/>
        <a:ext cx="3497343" cy="1687603"/>
      </dsp:txXfrm>
    </dsp:sp>
    <dsp:sp modelId="{162937C4-4CA7-4612-9C02-D6B1AC802535}">
      <dsp:nvSpPr>
        <dsp:cNvPr id="0" name=""/>
        <dsp:cNvSpPr/>
      </dsp:nvSpPr>
      <dsp:spPr>
        <a:xfrm>
          <a:off x="4114200" y="672402"/>
          <a:ext cx="1224070" cy="1224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92C29-57B5-4212-8090-4CBA82750EDF}">
      <dsp:nvSpPr>
        <dsp:cNvPr id="0" name=""/>
        <dsp:cNvSpPr/>
      </dsp:nvSpPr>
      <dsp:spPr>
        <a:xfrm>
          <a:off x="4114200"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Iterative refinement</a:t>
          </a:r>
        </a:p>
      </dsp:txBody>
      <dsp:txXfrm>
        <a:off x="4114200" y="2054167"/>
        <a:ext cx="3497343" cy="524601"/>
      </dsp:txXfrm>
    </dsp:sp>
    <dsp:sp modelId="{A1FBD1DF-1E7B-4302-A448-10F36EDDE8EC}">
      <dsp:nvSpPr>
        <dsp:cNvPr id="0" name=""/>
        <dsp:cNvSpPr/>
      </dsp:nvSpPr>
      <dsp:spPr>
        <a:xfrm>
          <a:off x="4114200"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Start with a broad prompt and gradually refine it based on the model's responses. This iterative process helps in honing the prompt to perfection.</a:t>
          </a:r>
        </a:p>
      </dsp:txBody>
      <dsp:txXfrm>
        <a:off x="4114200" y="2652115"/>
        <a:ext cx="3497343" cy="1687603"/>
      </dsp:txXfrm>
    </dsp:sp>
    <dsp:sp modelId="{46EFC176-4EC7-4E6C-8C83-60539C6D1FB6}">
      <dsp:nvSpPr>
        <dsp:cNvPr id="0" name=""/>
        <dsp:cNvSpPr/>
      </dsp:nvSpPr>
      <dsp:spPr>
        <a:xfrm>
          <a:off x="8223579" y="672402"/>
          <a:ext cx="1224070" cy="12240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417F0E-683A-4A71-BEA6-ECAA93D08984}">
      <dsp:nvSpPr>
        <dsp:cNvPr id="0" name=""/>
        <dsp:cNvSpPr/>
      </dsp:nvSpPr>
      <dsp:spPr>
        <a:xfrm>
          <a:off x="8223579" y="2054167"/>
          <a:ext cx="3497343" cy="524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90000"/>
            </a:lnSpc>
            <a:spcBef>
              <a:spcPct val="0"/>
            </a:spcBef>
            <a:spcAft>
              <a:spcPct val="35000"/>
            </a:spcAft>
            <a:buNone/>
            <a:defRPr b="1"/>
          </a:pPr>
          <a:r>
            <a:rPr lang="en-US" sz="3000" b="1" kern="1200">
              <a:solidFill>
                <a:schemeClr val="bg1"/>
              </a:solidFill>
              <a:latin typeface="Aptos" panose="02110004020202020204"/>
              <a:ea typeface="+mn-ea"/>
              <a:cs typeface="+mn-cs"/>
            </a:rPr>
            <a:t>Feedback loops</a:t>
          </a:r>
        </a:p>
      </dsp:txBody>
      <dsp:txXfrm>
        <a:off x="8223579" y="2054167"/>
        <a:ext cx="3497343" cy="524601"/>
      </dsp:txXfrm>
    </dsp:sp>
    <dsp:sp modelId="{BC28C84D-D161-4AE5-8C5D-6C079BC86832}">
      <dsp:nvSpPr>
        <dsp:cNvPr id="0" name=""/>
        <dsp:cNvSpPr/>
      </dsp:nvSpPr>
      <dsp:spPr>
        <a:xfrm>
          <a:off x="8223579" y="2652115"/>
          <a:ext cx="3497343" cy="168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solidFill>
                <a:schemeClr val="bg1"/>
              </a:solidFill>
              <a:latin typeface="Aptos" panose="02110004020202020204"/>
              <a:ea typeface="+mn-ea"/>
              <a:cs typeface="+mn-cs"/>
            </a:rPr>
            <a:t>Use the model's outputs to inform and adjust subsequent prompts. This dynamic interaction ensures that the model's responses align more closely with user expectations over time.</a:t>
          </a:r>
        </a:p>
      </dsp:txBody>
      <dsp:txXfrm>
        <a:off x="8223579" y="2652115"/>
        <a:ext cx="3497343" cy="16876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0E5E3-8E0D-458F-B793-A3FC90740A4E}">
      <dsp:nvSpPr>
        <dsp:cNvPr id="0" name=""/>
        <dsp:cNvSpPr/>
      </dsp:nvSpPr>
      <dsp:spPr>
        <a:xfrm>
          <a:off x="2769" y="856718"/>
          <a:ext cx="1215210" cy="1215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DE28E-90DE-4D6C-A472-31943FED9377}">
      <dsp:nvSpPr>
        <dsp:cNvPr id="0" name=""/>
        <dsp:cNvSpPr/>
      </dsp:nvSpPr>
      <dsp:spPr>
        <a:xfrm>
          <a:off x="2769"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Zero-shot prompting</a:t>
          </a:r>
        </a:p>
      </dsp:txBody>
      <dsp:txXfrm>
        <a:off x="2769" y="2223515"/>
        <a:ext cx="3472031" cy="520804"/>
      </dsp:txXfrm>
    </dsp:sp>
    <dsp:sp modelId="{649FB7FB-A606-4460-A49B-CA7FB4B3294F}">
      <dsp:nvSpPr>
        <dsp:cNvPr id="0" name=""/>
        <dsp:cNvSpPr/>
      </dsp:nvSpPr>
      <dsp:spPr>
        <a:xfrm>
          <a:off x="2769"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technique involves providing the model with a task it hasn't seen during its training. It tests the model's ability to generalize and produce relevant outputs without relying on prior examples.</a:t>
          </a:r>
        </a:p>
      </dsp:txBody>
      <dsp:txXfrm>
        <a:off x="2769" y="2814825"/>
        <a:ext cx="3472031" cy="1567152"/>
      </dsp:txXfrm>
    </dsp:sp>
    <dsp:sp modelId="{45B6AD93-3380-4EF1-AFAC-1A4D966DAA94}">
      <dsp:nvSpPr>
        <dsp:cNvPr id="0" name=""/>
        <dsp:cNvSpPr/>
      </dsp:nvSpPr>
      <dsp:spPr>
        <a:xfrm>
          <a:off x="4082406" y="856718"/>
          <a:ext cx="1215210" cy="1215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C738C-E98D-4FA0-9DF1-2D87AE75543B}">
      <dsp:nvSpPr>
        <dsp:cNvPr id="0" name=""/>
        <dsp:cNvSpPr/>
      </dsp:nvSpPr>
      <dsp:spPr>
        <a:xfrm>
          <a:off x="4082406"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Few-shot prompting/in-context learning</a:t>
          </a:r>
        </a:p>
      </dsp:txBody>
      <dsp:txXfrm>
        <a:off x="4082406" y="2223515"/>
        <a:ext cx="3472031" cy="520804"/>
      </dsp:txXfrm>
    </dsp:sp>
    <dsp:sp modelId="{0B4D4C78-99EF-4058-87FA-1FFD09B138A4}">
      <dsp:nvSpPr>
        <dsp:cNvPr id="0" name=""/>
        <dsp:cNvSpPr/>
      </dsp:nvSpPr>
      <dsp:spPr>
        <a:xfrm>
          <a:off x="4082406"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Here, the model is given a few examples (shots) to guide its response. By providing context or previous instances, the model can better understand and generate the desired output. For example, showing a model several examples of translated sentences before asking it to translate a new one.</a:t>
          </a:r>
        </a:p>
      </dsp:txBody>
      <dsp:txXfrm>
        <a:off x="4082406" y="2814825"/>
        <a:ext cx="3472031" cy="1567152"/>
      </dsp:txXfrm>
    </dsp:sp>
    <dsp:sp modelId="{52602ADB-69CE-41A5-8861-1AE002E64285}">
      <dsp:nvSpPr>
        <dsp:cNvPr id="0" name=""/>
        <dsp:cNvSpPr/>
      </dsp:nvSpPr>
      <dsp:spPr>
        <a:xfrm>
          <a:off x="8162043" y="856718"/>
          <a:ext cx="1215210" cy="1215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836393-3184-4EB4-9D48-55365457724C}">
      <dsp:nvSpPr>
        <dsp:cNvPr id="0" name=""/>
        <dsp:cNvSpPr/>
      </dsp:nvSpPr>
      <dsp:spPr>
        <a:xfrm>
          <a:off x="8162043" y="2223515"/>
          <a:ext cx="3472031" cy="52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solidFill>
                <a:schemeClr val="bg1"/>
              </a:solidFill>
            </a:rPr>
            <a:t>Chain-of-Thought (CoT)</a:t>
          </a:r>
        </a:p>
      </dsp:txBody>
      <dsp:txXfrm>
        <a:off x="8162043" y="2223515"/>
        <a:ext cx="3472031" cy="520804"/>
      </dsp:txXfrm>
    </dsp:sp>
    <dsp:sp modelId="{459B2BD7-51C7-41DB-9E67-46FC3DF20C92}">
      <dsp:nvSpPr>
        <dsp:cNvPr id="0" name=""/>
        <dsp:cNvSpPr/>
      </dsp:nvSpPr>
      <dsp:spPr>
        <a:xfrm>
          <a:off x="8162043" y="2814825"/>
          <a:ext cx="3472031" cy="1567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1"/>
              </a:solidFill>
            </a:rPr>
            <a:t>This advanced technique involves guiding the model through a series of reasoning steps. By breaking down a complex task into intermediate steps or "chains of reasoning," the model can achieve better language understanding and more accurate outputs. It's akin to guiding someone step-by-step through a complex math problem.</a:t>
          </a:r>
        </a:p>
      </dsp:txBody>
      <dsp:txXfrm>
        <a:off x="8162043" y="2814825"/>
        <a:ext cx="3472031" cy="15671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0B3AA-324D-4C2C-A119-F2E60C114515}">
      <dsp:nvSpPr>
        <dsp:cNvPr id="0" name=""/>
        <dsp:cNvSpPr/>
      </dsp:nvSpPr>
      <dsp:spPr>
        <a:xfrm>
          <a:off x="6937" y="1205093"/>
          <a:ext cx="897750" cy="897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A285F-D70C-4EFC-9642-3A802CAC127C}">
      <dsp:nvSpPr>
        <dsp:cNvPr id="0" name=""/>
        <dsp:cNvSpPr/>
      </dsp:nvSpPr>
      <dsp:spPr>
        <a:xfrm>
          <a:off x="693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Clarity is key</a:t>
          </a:r>
        </a:p>
      </dsp:txBody>
      <dsp:txXfrm>
        <a:off x="6937" y="2236808"/>
        <a:ext cx="2565000" cy="384750"/>
      </dsp:txXfrm>
    </dsp:sp>
    <dsp:sp modelId="{040EC705-7CCA-4134-B369-E5BC147BFC98}">
      <dsp:nvSpPr>
        <dsp:cNvPr id="0" name=""/>
        <dsp:cNvSpPr/>
      </dsp:nvSpPr>
      <dsp:spPr>
        <a:xfrm>
          <a:off x="693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Ensure that the prompt is clear and unambiguous. Avoid jargon unless it's necessary for the context.</a:t>
          </a:r>
        </a:p>
      </dsp:txBody>
      <dsp:txXfrm>
        <a:off x="6937" y="2683867"/>
        <a:ext cx="2565000" cy="1636689"/>
      </dsp:txXfrm>
    </dsp:sp>
    <dsp:sp modelId="{596B8757-F6E3-493F-82CE-8B3E3368234E}">
      <dsp:nvSpPr>
        <dsp:cNvPr id="0" name=""/>
        <dsp:cNvSpPr/>
      </dsp:nvSpPr>
      <dsp:spPr>
        <a:xfrm>
          <a:off x="3020812" y="1205093"/>
          <a:ext cx="897750" cy="897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0898EE-B0DE-4426-915C-2A750CC40360}">
      <dsp:nvSpPr>
        <dsp:cNvPr id="0" name=""/>
        <dsp:cNvSpPr/>
      </dsp:nvSpPr>
      <dsp:spPr>
        <a:xfrm>
          <a:off x="302081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Try role-playing</a:t>
          </a:r>
        </a:p>
      </dsp:txBody>
      <dsp:txXfrm>
        <a:off x="3020812" y="2236808"/>
        <a:ext cx="2565000" cy="384750"/>
      </dsp:txXfrm>
    </dsp:sp>
    <dsp:sp modelId="{A1516148-1F6E-4C72-9E47-0D5CB8AB2F2D}">
      <dsp:nvSpPr>
        <dsp:cNvPr id="0" name=""/>
        <dsp:cNvSpPr/>
      </dsp:nvSpPr>
      <dsp:spPr>
        <a:xfrm>
          <a:off x="302081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Making the model assume a specific role can yield more tailored responses.</a:t>
          </a:r>
        </a:p>
      </dsp:txBody>
      <dsp:txXfrm>
        <a:off x="3020812" y="2683867"/>
        <a:ext cx="2565000" cy="1636689"/>
      </dsp:txXfrm>
    </dsp:sp>
    <dsp:sp modelId="{89CF9F7B-68B2-4E78-9B5F-09771AC0C73A}">
      <dsp:nvSpPr>
        <dsp:cNvPr id="0" name=""/>
        <dsp:cNvSpPr/>
      </dsp:nvSpPr>
      <dsp:spPr>
        <a:xfrm>
          <a:off x="6034687" y="1205093"/>
          <a:ext cx="897750" cy="897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B2604-B027-4F28-8E64-55743FBF1C9E}">
      <dsp:nvSpPr>
        <dsp:cNvPr id="0" name=""/>
        <dsp:cNvSpPr/>
      </dsp:nvSpPr>
      <dsp:spPr>
        <a:xfrm>
          <a:off x="6034687"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Use constraints</a:t>
          </a:r>
        </a:p>
      </dsp:txBody>
      <dsp:txXfrm>
        <a:off x="6034687" y="2236808"/>
        <a:ext cx="2565000" cy="384750"/>
      </dsp:txXfrm>
    </dsp:sp>
    <dsp:sp modelId="{AE08F025-5AD5-4C0F-9A3E-D9FC6EA1C263}">
      <dsp:nvSpPr>
        <dsp:cNvPr id="0" name=""/>
        <dsp:cNvSpPr/>
      </dsp:nvSpPr>
      <dsp:spPr>
        <a:xfrm>
          <a:off x="6034687"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Setting boundaries or constraints can help guide the model towards the desired output. For instance, "Describe the Eiffel Tower in three sentences" provides a clear length constraint.</a:t>
          </a:r>
        </a:p>
      </dsp:txBody>
      <dsp:txXfrm>
        <a:off x="6034687" y="2683867"/>
        <a:ext cx="2565000" cy="1636689"/>
      </dsp:txXfrm>
    </dsp:sp>
    <dsp:sp modelId="{D1B7D6AD-15E3-48B5-81D9-B31FB5DFD780}">
      <dsp:nvSpPr>
        <dsp:cNvPr id="0" name=""/>
        <dsp:cNvSpPr/>
      </dsp:nvSpPr>
      <dsp:spPr>
        <a:xfrm>
          <a:off x="9048562" y="1205093"/>
          <a:ext cx="897750" cy="897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EE7793-0C7A-4DD8-B24B-E36CB3E8410F}">
      <dsp:nvSpPr>
        <dsp:cNvPr id="0" name=""/>
        <dsp:cNvSpPr/>
      </dsp:nvSpPr>
      <dsp:spPr>
        <a:xfrm>
          <a:off x="9048562" y="2236808"/>
          <a:ext cx="2565000" cy="38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solidFill>
                <a:schemeClr val="bg1"/>
              </a:solidFill>
            </a:rPr>
            <a:t>Avoid leading questions</a:t>
          </a:r>
        </a:p>
      </dsp:txBody>
      <dsp:txXfrm>
        <a:off x="9048562" y="2236808"/>
        <a:ext cx="2565000" cy="384750"/>
      </dsp:txXfrm>
    </dsp:sp>
    <dsp:sp modelId="{623E6C2F-E051-45E5-B767-2214B59424DD}">
      <dsp:nvSpPr>
        <dsp:cNvPr id="0" name=""/>
        <dsp:cNvSpPr/>
      </dsp:nvSpPr>
      <dsp:spPr>
        <a:xfrm>
          <a:off x="9048562" y="2683867"/>
          <a:ext cx="2565000" cy="1636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solidFill>
                <a:schemeClr val="bg1"/>
              </a:solidFill>
            </a:rPr>
            <a:t>Leading questions can bias the model's output. It's essential to remain neutral to get an unbiased response.</a:t>
          </a:r>
        </a:p>
      </dsp:txBody>
      <dsp:txXfrm>
        <a:off x="9048562" y="2683867"/>
        <a:ext cx="2565000" cy="16366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0868F-AA61-4ED2-ABCF-33F72B382775}">
      <dsp:nvSpPr>
        <dsp:cNvPr id="0" name=""/>
        <dsp:cNvSpPr/>
      </dsp:nvSpPr>
      <dsp:spPr>
        <a:xfrm>
          <a:off x="6442803"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Aptos" panose="02110004020202020204"/>
              <a:ea typeface="+mn-ea"/>
              <a:cs typeface="+mn-cs"/>
            </a:rPr>
            <a:t>Draft the initial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Based on the task at hand and the desired output.</a:t>
          </a:r>
        </a:p>
      </dsp:txBody>
      <dsp:txXfrm>
        <a:off x="6442803" y="41918"/>
        <a:ext cx="1431425" cy="1431425"/>
      </dsp:txXfrm>
    </dsp:sp>
    <dsp:sp modelId="{C1DF3DDC-A4E2-4103-ACE8-95D0885C92EE}">
      <dsp:nvSpPr>
        <dsp:cNvPr id="0" name=""/>
        <dsp:cNvSpPr/>
      </dsp:nvSpPr>
      <dsp:spPr>
        <a:xfrm>
          <a:off x="3076827" y="658"/>
          <a:ext cx="5365244" cy="5365244"/>
        </a:xfrm>
        <a:prstGeom prst="circularArrow">
          <a:avLst>
            <a:gd name="adj1" fmla="val 5193"/>
            <a:gd name="adj2" fmla="val 335399"/>
            <a:gd name="adj3" fmla="val 21295337"/>
            <a:gd name="adj4" fmla="val 19764403"/>
            <a:gd name="adj5" fmla="val 6059"/>
          </a:avLst>
        </a:prstGeom>
        <a:gradFill rotWithShape="0">
          <a:gsLst>
            <a:gs pos="0">
              <a:srgbClr val="E97132">
                <a:hueOff val="0"/>
                <a:satOff val="0"/>
                <a:lumOff val="0"/>
                <a:alphaOff val="0"/>
                <a:satMod val="103000"/>
                <a:lumMod val="102000"/>
                <a:tint val="94000"/>
              </a:srgbClr>
            </a:gs>
            <a:gs pos="50000">
              <a:srgbClr val="E97132">
                <a:hueOff val="0"/>
                <a:satOff val="0"/>
                <a:lumOff val="0"/>
                <a:alphaOff val="0"/>
                <a:satMod val="110000"/>
                <a:lumMod val="100000"/>
                <a:shade val="100000"/>
              </a:srgbClr>
            </a:gs>
            <a:gs pos="100000">
              <a:srgbClr val="E97132">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8428FE-A340-4AFD-91B8-B6EB6411E937}">
      <dsp:nvSpPr>
        <dsp:cNvPr id="0" name=""/>
        <dsp:cNvSpPr/>
      </dsp:nvSpPr>
      <dsp:spPr>
        <a:xfrm>
          <a:off x="7307473"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Test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Use the AI model to generate a response.</a:t>
          </a:r>
        </a:p>
      </dsp:txBody>
      <dsp:txXfrm>
        <a:off x="7307473" y="2703100"/>
        <a:ext cx="1431425" cy="1431425"/>
      </dsp:txXfrm>
    </dsp:sp>
    <dsp:sp modelId="{05A2EFC1-A863-4DDD-B03B-BC2F77B7429A}">
      <dsp:nvSpPr>
        <dsp:cNvPr id="0" name=""/>
        <dsp:cNvSpPr/>
      </dsp:nvSpPr>
      <dsp:spPr>
        <a:xfrm>
          <a:off x="3076827" y="658"/>
          <a:ext cx="5365244" cy="5365244"/>
        </a:xfrm>
        <a:prstGeom prst="circularArrow">
          <a:avLst>
            <a:gd name="adj1" fmla="val 5193"/>
            <a:gd name="adj2" fmla="val 335399"/>
            <a:gd name="adj3" fmla="val 4016869"/>
            <a:gd name="adj4" fmla="val 2251439"/>
            <a:gd name="adj5" fmla="val 6059"/>
          </a:avLst>
        </a:prstGeom>
        <a:gradFill rotWithShape="0">
          <a:gsLst>
            <a:gs pos="0">
              <a:srgbClr val="E97132">
                <a:hueOff val="1610903"/>
                <a:satOff val="-4623"/>
                <a:lumOff val="-7402"/>
                <a:alphaOff val="0"/>
                <a:satMod val="103000"/>
                <a:lumMod val="102000"/>
                <a:tint val="94000"/>
              </a:srgbClr>
            </a:gs>
            <a:gs pos="50000">
              <a:srgbClr val="E97132">
                <a:hueOff val="1610903"/>
                <a:satOff val="-4623"/>
                <a:lumOff val="-7402"/>
                <a:alphaOff val="0"/>
                <a:satMod val="110000"/>
                <a:lumMod val="100000"/>
                <a:shade val="100000"/>
              </a:srgbClr>
            </a:gs>
            <a:gs pos="100000">
              <a:srgbClr val="E97132">
                <a:hueOff val="1610903"/>
                <a:satOff val="-4623"/>
                <a:lumOff val="-7402"/>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A68273-B371-4093-9DED-67AEC1D7F976}">
      <dsp:nvSpPr>
        <dsp:cNvPr id="0" name=""/>
        <dsp:cNvSpPr/>
      </dsp:nvSpPr>
      <dsp:spPr>
        <a:xfrm>
          <a:off x="5043737" y="4347801"/>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Evaluate the output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Check if the response aligns with the intent and meets the criteria.</a:t>
          </a:r>
        </a:p>
      </dsp:txBody>
      <dsp:txXfrm>
        <a:off x="5043737" y="4347801"/>
        <a:ext cx="1431425" cy="1431425"/>
      </dsp:txXfrm>
    </dsp:sp>
    <dsp:sp modelId="{27DEFFC3-66FC-4800-8437-2F82B0CB37DB}">
      <dsp:nvSpPr>
        <dsp:cNvPr id="0" name=""/>
        <dsp:cNvSpPr/>
      </dsp:nvSpPr>
      <dsp:spPr>
        <a:xfrm>
          <a:off x="3076827" y="658"/>
          <a:ext cx="5365244" cy="5365244"/>
        </a:xfrm>
        <a:prstGeom prst="circularArrow">
          <a:avLst>
            <a:gd name="adj1" fmla="val 5193"/>
            <a:gd name="adj2" fmla="val 335399"/>
            <a:gd name="adj3" fmla="val 8213162"/>
            <a:gd name="adj4" fmla="val 6447732"/>
            <a:gd name="adj5" fmla="val 6059"/>
          </a:avLst>
        </a:prstGeom>
        <a:gradFill rotWithShape="0">
          <a:gsLst>
            <a:gs pos="0">
              <a:srgbClr val="E97132">
                <a:hueOff val="3221807"/>
                <a:satOff val="-9246"/>
                <a:lumOff val="-14805"/>
                <a:alphaOff val="0"/>
                <a:satMod val="103000"/>
                <a:lumMod val="102000"/>
                <a:tint val="94000"/>
              </a:srgbClr>
            </a:gs>
            <a:gs pos="50000">
              <a:srgbClr val="E97132">
                <a:hueOff val="3221807"/>
                <a:satOff val="-9246"/>
                <a:lumOff val="-14805"/>
                <a:alphaOff val="0"/>
                <a:satMod val="110000"/>
                <a:lumMod val="100000"/>
                <a:shade val="100000"/>
              </a:srgbClr>
            </a:gs>
            <a:gs pos="100000">
              <a:srgbClr val="E97132">
                <a:hueOff val="3221807"/>
                <a:satOff val="-9246"/>
                <a:lumOff val="-14805"/>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92F6722-52DB-4371-83F8-577F1433B0CF}">
      <dsp:nvSpPr>
        <dsp:cNvPr id="0" name=""/>
        <dsp:cNvSpPr/>
      </dsp:nvSpPr>
      <dsp:spPr>
        <a:xfrm>
          <a:off x="2780000" y="2703100"/>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Refine the prompt</a:t>
          </a:r>
        </a:p>
        <a:p>
          <a:pPr marL="114300" lvl="1" indent="-114300" algn="l" defTabSz="533400">
            <a:lnSpc>
              <a:spcPct val="90000"/>
            </a:lnSpc>
            <a:spcBef>
              <a:spcPct val="0"/>
            </a:spcBef>
            <a:spcAft>
              <a:spcPct val="15000"/>
            </a:spcAft>
            <a:buChar char="•"/>
          </a:pPr>
          <a:r>
            <a:rPr lang="en-US" sz="1200" kern="1200">
              <a:solidFill>
                <a:schemeClr val="bg1"/>
              </a:solidFill>
              <a:latin typeface="Aptos" panose="02110004020202020204"/>
              <a:ea typeface="+mn-ea"/>
              <a:cs typeface="+mn-cs"/>
            </a:rPr>
            <a:t>Make necessary adjustments based on the evaluation.</a:t>
          </a:r>
        </a:p>
      </dsp:txBody>
      <dsp:txXfrm>
        <a:off x="2780000" y="2703100"/>
        <a:ext cx="1431425" cy="1431425"/>
      </dsp:txXfrm>
    </dsp:sp>
    <dsp:sp modelId="{6AB4FDC3-C22D-4E33-A6C4-AD186C484585}">
      <dsp:nvSpPr>
        <dsp:cNvPr id="0" name=""/>
        <dsp:cNvSpPr/>
      </dsp:nvSpPr>
      <dsp:spPr>
        <a:xfrm>
          <a:off x="3076827" y="658"/>
          <a:ext cx="5365244" cy="5365244"/>
        </a:xfrm>
        <a:prstGeom prst="circularArrow">
          <a:avLst>
            <a:gd name="adj1" fmla="val 5193"/>
            <a:gd name="adj2" fmla="val 335399"/>
            <a:gd name="adj3" fmla="val 12300198"/>
            <a:gd name="adj4" fmla="val 10769265"/>
            <a:gd name="adj5" fmla="val 6059"/>
          </a:avLst>
        </a:prstGeom>
        <a:gradFill rotWithShape="0">
          <a:gsLst>
            <a:gs pos="0">
              <a:srgbClr val="E97132">
                <a:hueOff val="4832710"/>
                <a:satOff val="-13870"/>
                <a:lumOff val="-22207"/>
                <a:alphaOff val="0"/>
                <a:satMod val="103000"/>
                <a:lumMod val="102000"/>
                <a:tint val="94000"/>
              </a:srgbClr>
            </a:gs>
            <a:gs pos="50000">
              <a:srgbClr val="E97132">
                <a:hueOff val="4832710"/>
                <a:satOff val="-13870"/>
                <a:lumOff val="-22207"/>
                <a:alphaOff val="0"/>
                <a:satMod val="110000"/>
                <a:lumMod val="100000"/>
                <a:shade val="100000"/>
              </a:srgbClr>
            </a:gs>
            <a:gs pos="100000">
              <a:srgbClr val="E97132">
                <a:hueOff val="4832710"/>
                <a:satOff val="-13870"/>
                <a:lumOff val="-22207"/>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C73B00-8C7B-45BB-85AE-E374C0A4ECD4}">
      <dsp:nvSpPr>
        <dsp:cNvPr id="0" name=""/>
        <dsp:cNvSpPr/>
      </dsp:nvSpPr>
      <dsp:spPr>
        <a:xfrm>
          <a:off x="3644670" y="41918"/>
          <a:ext cx="1431425" cy="143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l" defTabSz="711200">
            <a:lnSpc>
              <a:spcPct val="90000"/>
            </a:lnSpc>
            <a:spcBef>
              <a:spcPct val="0"/>
            </a:spcBef>
            <a:spcAft>
              <a:spcPct val="35000"/>
            </a:spcAft>
            <a:buNone/>
          </a:pPr>
          <a:r>
            <a:rPr lang="en-US" sz="1600" kern="1200">
              <a:solidFill>
                <a:schemeClr val="bg1"/>
              </a:solidFill>
              <a:latin typeface="Aptos" panose="02110004020202020204"/>
              <a:ea typeface="+mn-ea"/>
              <a:cs typeface="+mn-cs"/>
            </a:rPr>
            <a:t>Repeat</a:t>
          </a:r>
        </a:p>
        <a:p>
          <a:pPr marL="114300" lvl="1" indent="-114300" algn="l" defTabSz="533400">
            <a:lnSpc>
              <a:spcPct val="90000"/>
            </a:lnSpc>
            <a:spcBef>
              <a:spcPct val="0"/>
            </a:spcBef>
            <a:spcAft>
              <a:spcPct val="15000"/>
            </a:spcAft>
            <a:buChar char="•"/>
          </a:pPr>
          <a:r>
            <a:rPr lang="en-US" sz="1200" kern="1200" dirty="0">
              <a:solidFill>
                <a:schemeClr val="bg1"/>
              </a:solidFill>
              <a:latin typeface="Aptos" panose="02110004020202020204"/>
              <a:ea typeface="+mn-ea"/>
              <a:cs typeface="+mn-cs"/>
            </a:rPr>
            <a:t>Continue this process until the desired output quality is achieved.</a:t>
          </a:r>
        </a:p>
      </dsp:txBody>
      <dsp:txXfrm>
        <a:off x="3644670" y="41918"/>
        <a:ext cx="1431425" cy="1431425"/>
      </dsp:txXfrm>
    </dsp:sp>
    <dsp:sp modelId="{58BA4C9C-C738-4CC3-90B7-D3EA20D22156}">
      <dsp:nvSpPr>
        <dsp:cNvPr id="0" name=""/>
        <dsp:cNvSpPr/>
      </dsp:nvSpPr>
      <dsp:spPr>
        <a:xfrm>
          <a:off x="3076827" y="658"/>
          <a:ext cx="5365244" cy="5365244"/>
        </a:xfrm>
        <a:prstGeom prst="circularArrow">
          <a:avLst>
            <a:gd name="adj1" fmla="val 5193"/>
            <a:gd name="adj2" fmla="val 335399"/>
            <a:gd name="adj3" fmla="val 16867851"/>
            <a:gd name="adj4" fmla="val 15196750"/>
            <a:gd name="adj5" fmla="val 6059"/>
          </a:avLst>
        </a:prstGeom>
        <a:gradFill rotWithShape="0">
          <a:gsLst>
            <a:gs pos="0">
              <a:srgbClr val="E97132">
                <a:hueOff val="6443614"/>
                <a:satOff val="-18493"/>
                <a:lumOff val="-29609"/>
                <a:alphaOff val="0"/>
                <a:satMod val="103000"/>
                <a:lumMod val="102000"/>
                <a:tint val="94000"/>
              </a:srgbClr>
            </a:gs>
            <a:gs pos="50000">
              <a:srgbClr val="E97132">
                <a:hueOff val="6443614"/>
                <a:satOff val="-18493"/>
                <a:lumOff val="-29609"/>
                <a:alphaOff val="0"/>
                <a:satMod val="110000"/>
                <a:lumMod val="100000"/>
                <a:shade val="100000"/>
              </a:srgbClr>
            </a:gs>
            <a:gs pos="100000">
              <a:srgbClr val="E97132">
                <a:hueOff val="6443614"/>
                <a:satOff val="-18493"/>
                <a:lumOff val="-29609"/>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76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9736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9193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684562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462706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576895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77265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500066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53266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829262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20068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422048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914160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4151114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13838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42804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834361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4065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37503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4.png"/><Relationship Id="rId21" Type="http://schemas.openxmlformats.org/officeDocument/2006/relationships/image" Target="../media/image13.png"/><Relationship Id="rId7" Type="http://schemas.openxmlformats.org/officeDocument/2006/relationships/image" Target="../media/image6.png"/><Relationship Id="rId12" Type="http://schemas.microsoft.com/office/2007/relationships/hdphoto" Target="../media/hdphoto5.wdp"/><Relationship Id="rId17" Type="http://schemas.openxmlformats.org/officeDocument/2006/relationships/image" Target="../media/image11.png"/><Relationship Id="rId25" Type="http://schemas.openxmlformats.org/officeDocument/2006/relationships/image" Target="../media/image15.png"/><Relationship Id="rId2" Type="http://schemas.openxmlformats.org/officeDocument/2006/relationships/notesSlide" Target="../notesSlides/notesSlide7.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png"/><Relationship Id="rId24" Type="http://schemas.microsoft.com/office/2007/relationships/hdphoto" Target="../media/hdphoto11.wdp"/><Relationship Id="rId5" Type="http://schemas.openxmlformats.org/officeDocument/2006/relationships/image" Target="../media/image5.png"/><Relationship Id="rId15" Type="http://schemas.openxmlformats.org/officeDocument/2006/relationships/image" Target="../media/image10.png"/><Relationship Id="rId23" Type="http://schemas.openxmlformats.org/officeDocument/2006/relationships/image" Target="../media/image14.png"/><Relationship Id="rId28" Type="http://schemas.microsoft.com/office/2007/relationships/hdphoto" Target="../media/hdphoto13.wdp"/><Relationship Id="rId10" Type="http://schemas.microsoft.com/office/2007/relationships/hdphoto" Target="../media/hdphoto4.wdp"/><Relationship Id="rId19"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7.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6.png"/><Relationship Id="rId30" Type="http://schemas.microsoft.com/office/2007/relationships/hdphoto" Target="../media/hdphoto14.wdp"/></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6056"/>
            <a:ext cx="14630400" cy="8229600"/>
          </a:xfrm>
          <a:prstGeom prst="rect">
            <a:avLst/>
          </a:prstGeom>
          <a:solidFill>
            <a:srgbClr val="282C32"/>
          </a:solidFill>
          <a:ln/>
        </p:spPr>
        <p:txBody>
          <a:bodyPr/>
          <a:lstStyle/>
          <a:p>
            <a:endParaRPr lang="en-IN"/>
          </a:p>
        </p:txBody>
      </p:sp>
      <p:sp>
        <p:nvSpPr>
          <p:cNvPr id="4" name="Text 2"/>
          <p:cNvSpPr/>
          <p:nvPr/>
        </p:nvSpPr>
        <p:spPr>
          <a:xfrm>
            <a:off x="833199" y="2376248"/>
            <a:ext cx="6545580" cy="833199"/>
          </a:xfrm>
          <a:prstGeom prst="rect">
            <a:avLst/>
          </a:prstGeom>
          <a:noFill/>
          <a:ln/>
        </p:spPr>
        <p:txBody>
          <a:bodyPr wrap="none" rtlCol="0" anchor="t"/>
          <a:lstStyle/>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Generative AI </a:t>
            </a:r>
          </a:p>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&amp; </a:t>
            </a:r>
          </a:p>
          <a:p>
            <a:pPr marL="0" indent="0">
              <a:lnSpc>
                <a:spcPts val="6561"/>
              </a:lnSpc>
              <a:buNone/>
            </a:pPr>
            <a:r>
              <a:rPr lang="en-US" sz="5249" b="1" dirty="0">
                <a:solidFill>
                  <a:srgbClr val="60A9FF"/>
                </a:solidFill>
                <a:latin typeface="Barlow" pitchFamily="34" charset="0"/>
                <a:ea typeface="Barlow" pitchFamily="34" charset="-122"/>
                <a:cs typeface="Barlow" pitchFamily="34" charset="-120"/>
              </a:rPr>
              <a:t>Prompt Engineering</a:t>
            </a:r>
            <a:endParaRPr lang="en-US" sz="5249" dirty="0"/>
          </a:p>
        </p:txBody>
      </p:sp>
      <p:sp>
        <p:nvSpPr>
          <p:cNvPr id="5" name="Text 3"/>
          <p:cNvSpPr/>
          <p:nvPr/>
        </p:nvSpPr>
        <p:spPr>
          <a:xfrm>
            <a:off x="833199" y="3845481"/>
            <a:ext cx="7477601" cy="1066205"/>
          </a:xfrm>
          <a:prstGeom prst="rect">
            <a:avLst/>
          </a:prstGeom>
          <a:noFill/>
          <a:ln/>
        </p:spPr>
        <p:txBody>
          <a:bodyPr wrap="square" rtlCol="0" anchor="t"/>
          <a:lstStyle/>
          <a:p>
            <a:pPr marL="0" indent="0">
              <a:lnSpc>
                <a:spcPts val="2799"/>
              </a:lnSpc>
              <a:buNone/>
            </a:pPr>
            <a:endParaRPr lang="en-US" sz="1750" dirty="0"/>
          </a:p>
        </p:txBody>
      </p:sp>
      <p:sp>
        <p:nvSpPr>
          <p:cNvPr id="6" name="Shape 4"/>
          <p:cNvSpPr/>
          <p:nvPr/>
        </p:nvSpPr>
        <p:spPr>
          <a:xfrm>
            <a:off x="833199" y="517826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5"/>
          <p:cNvSpPr/>
          <p:nvPr/>
        </p:nvSpPr>
        <p:spPr>
          <a:xfrm>
            <a:off x="1299686" y="5161598"/>
            <a:ext cx="2057400" cy="388858"/>
          </a:xfrm>
          <a:prstGeom prst="rect">
            <a:avLst/>
          </a:prstGeom>
          <a:noFill/>
          <a:ln/>
        </p:spPr>
        <p:txBody>
          <a:bodyPr wrap="none" rtlCol="0" anchor="t"/>
          <a:lstStyle/>
          <a:p>
            <a:pPr marL="0" indent="0" algn="l">
              <a:lnSpc>
                <a:spcPts val="3062"/>
              </a:lnSpc>
              <a:buNone/>
            </a:pPr>
            <a:r>
              <a:rPr lang="en-US" sz="2187" b="1" dirty="0">
                <a:solidFill>
                  <a:srgbClr val="EEEFF5"/>
                </a:solidFill>
                <a:latin typeface="Montserrat" pitchFamily="34" charset="0"/>
                <a:ea typeface="Montserrat" pitchFamily="34" charset="-122"/>
                <a:cs typeface="Montserrat" pitchFamily="34" charset="-120"/>
              </a:rPr>
              <a:t>Anshu Pandey</a:t>
            </a:r>
            <a:endParaRPr lang="en-US" sz="2187" dirty="0"/>
          </a:p>
        </p:txBody>
      </p:sp>
      <p:pic>
        <p:nvPicPr>
          <p:cNvPr id="9" name="Image 1"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61455"/>
            <a:ext cx="718566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Applications of Generative AI</a:t>
            </a:r>
            <a:endParaRPr lang="en-US" sz="4374" dirty="0"/>
          </a:p>
        </p:txBody>
      </p:sp>
      <p:sp>
        <p:nvSpPr>
          <p:cNvPr id="5" name="Shape 3"/>
          <p:cNvSpPr/>
          <p:nvPr/>
        </p:nvSpPr>
        <p:spPr>
          <a:xfrm>
            <a:off x="1760220" y="2300168"/>
            <a:ext cx="5443895" cy="2095143"/>
          </a:xfrm>
          <a:prstGeom prst="roundRect">
            <a:avLst>
              <a:gd name="adj" fmla="val 6363"/>
            </a:avLst>
          </a:prstGeom>
          <a:solidFill>
            <a:srgbClr val="282C32"/>
          </a:solidFill>
          <a:ln/>
        </p:spPr>
        <p:txBody>
          <a:bodyPr/>
          <a:lstStyle/>
          <a:p>
            <a:endParaRPr lang="en-IN"/>
          </a:p>
        </p:txBody>
      </p:sp>
      <p:sp>
        <p:nvSpPr>
          <p:cNvPr id="6" name="Text 4"/>
          <p:cNvSpPr/>
          <p:nvPr/>
        </p:nvSpPr>
        <p:spPr>
          <a:xfrm>
            <a:off x="1982391" y="2522339"/>
            <a:ext cx="2221944"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Art and Design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5"/>
          <p:cNvSpPr/>
          <p:nvPr/>
        </p:nvSpPr>
        <p:spPr>
          <a:xfrm>
            <a:off x="1982391"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used to create stunning visual artworks, patterns, and designs, pushing the boundaries of creativity.</a:t>
            </a:r>
            <a:endParaRPr lang="en-US" sz="1750" dirty="0"/>
          </a:p>
        </p:txBody>
      </p:sp>
      <p:sp>
        <p:nvSpPr>
          <p:cNvPr id="8" name="Shape 6"/>
          <p:cNvSpPr/>
          <p:nvPr/>
        </p:nvSpPr>
        <p:spPr>
          <a:xfrm>
            <a:off x="7426285" y="2300168"/>
            <a:ext cx="5443895" cy="2095143"/>
          </a:xfrm>
          <a:prstGeom prst="roundRect">
            <a:avLst>
              <a:gd name="adj" fmla="val 6363"/>
            </a:avLst>
          </a:prstGeom>
          <a:solidFill>
            <a:srgbClr val="282C32"/>
          </a:solidFill>
          <a:ln/>
        </p:spPr>
        <p:txBody>
          <a:bodyPr/>
          <a:lstStyle/>
          <a:p>
            <a:endParaRPr lang="en-IN"/>
          </a:p>
        </p:txBody>
      </p:sp>
      <p:sp>
        <p:nvSpPr>
          <p:cNvPr id="9" name="Text 7"/>
          <p:cNvSpPr/>
          <p:nvPr/>
        </p:nvSpPr>
        <p:spPr>
          <a:xfrm>
            <a:off x="7648456" y="2522339"/>
            <a:ext cx="27051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Music Composition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8"/>
          <p:cNvSpPr/>
          <p:nvPr/>
        </p:nvSpPr>
        <p:spPr>
          <a:xfrm>
            <a:off x="7648456" y="3106936"/>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helps composers generate new musical pieces, exploring different genres and styles.</a:t>
            </a:r>
            <a:endParaRPr lang="en-US" sz="1750" dirty="0"/>
          </a:p>
        </p:txBody>
      </p:sp>
      <p:sp>
        <p:nvSpPr>
          <p:cNvPr id="11" name="Shape 9"/>
          <p:cNvSpPr/>
          <p:nvPr/>
        </p:nvSpPr>
        <p:spPr>
          <a:xfrm>
            <a:off x="1760220" y="4617482"/>
            <a:ext cx="5443895" cy="2450544"/>
          </a:xfrm>
          <a:prstGeom prst="roundRect">
            <a:avLst>
              <a:gd name="adj" fmla="val 5440"/>
            </a:avLst>
          </a:prstGeom>
          <a:solidFill>
            <a:srgbClr val="282C32"/>
          </a:solidFill>
          <a:ln/>
        </p:spPr>
        <p:txBody>
          <a:bodyPr/>
          <a:lstStyle/>
          <a:p>
            <a:endParaRPr lang="en-IN"/>
          </a:p>
        </p:txBody>
      </p:sp>
      <p:sp>
        <p:nvSpPr>
          <p:cNvPr id="12" name="Text 10"/>
          <p:cNvSpPr/>
          <p:nvPr/>
        </p:nvSpPr>
        <p:spPr>
          <a:xfrm>
            <a:off x="1982391" y="4839653"/>
            <a:ext cx="309372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Virtual World Creation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11"/>
          <p:cNvSpPr/>
          <p:nvPr/>
        </p:nvSpPr>
        <p:spPr>
          <a:xfrm>
            <a:off x="1982391" y="5424249"/>
            <a:ext cx="4999553"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is utilized to generate realistic landscapes, buildings, and characters for video games and virtual reality experiences.</a:t>
            </a:r>
            <a:endParaRPr lang="en-US" sz="1750" dirty="0"/>
          </a:p>
        </p:txBody>
      </p:sp>
      <p:sp>
        <p:nvSpPr>
          <p:cNvPr id="14" name="Shape 12"/>
          <p:cNvSpPr/>
          <p:nvPr/>
        </p:nvSpPr>
        <p:spPr>
          <a:xfrm>
            <a:off x="7426285" y="4617482"/>
            <a:ext cx="5443895" cy="2450544"/>
          </a:xfrm>
          <a:prstGeom prst="roundRect">
            <a:avLst>
              <a:gd name="adj" fmla="val 5440"/>
            </a:avLst>
          </a:prstGeom>
          <a:solidFill>
            <a:srgbClr val="282C32"/>
          </a:solidFill>
          <a:ln/>
        </p:spPr>
        <p:txBody>
          <a:bodyPr/>
          <a:lstStyle/>
          <a:p>
            <a:endParaRPr lang="en-IN"/>
          </a:p>
        </p:txBody>
      </p:sp>
      <p:sp>
        <p:nvSpPr>
          <p:cNvPr id="15" name="Text 13"/>
          <p:cNvSpPr/>
          <p:nvPr/>
        </p:nvSpPr>
        <p:spPr>
          <a:xfrm>
            <a:off x="7648456" y="4839653"/>
            <a:ext cx="279654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Content Generation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7648456" y="5424249"/>
            <a:ext cx="4999553" cy="1421606"/>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From automated article writing to personalized product descriptions, generative AI assists in generating relevant and engaging content.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6319599" y="728186"/>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Language Models</a:t>
            </a:r>
            <a:endParaRPr lang="en-US" sz="4374" dirty="0"/>
          </a:p>
        </p:txBody>
      </p:sp>
      <p:sp>
        <p:nvSpPr>
          <p:cNvPr id="5" name="Shape 3"/>
          <p:cNvSpPr/>
          <p:nvPr/>
        </p:nvSpPr>
        <p:spPr>
          <a:xfrm>
            <a:off x="6319599"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6" name="Text 4"/>
          <p:cNvSpPr/>
          <p:nvPr/>
        </p:nvSpPr>
        <p:spPr>
          <a:xfrm>
            <a:off x="6503194" y="266545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7" name="Text 5"/>
          <p:cNvSpPr/>
          <p:nvPr/>
        </p:nvSpPr>
        <p:spPr>
          <a:xfrm>
            <a:off x="7041713"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What is a Language Model?</a:t>
            </a:r>
            <a:endParaRPr lang="en-US" sz="2187" dirty="0"/>
          </a:p>
        </p:txBody>
      </p:sp>
      <p:sp>
        <p:nvSpPr>
          <p:cNvPr id="8" name="Text 6"/>
          <p:cNvSpPr/>
          <p:nvPr/>
        </p:nvSpPr>
        <p:spPr>
          <a:xfrm>
            <a:off x="7041713" y="3616643"/>
            <a:ext cx="2905601"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A computer program that can generate human-like language. It learns the linguistic patterns of a dataset to generate new text based on a given prompt.</a:t>
            </a:r>
            <a:endParaRPr lang="en-US" sz="1750" dirty="0"/>
          </a:p>
        </p:txBody>
      </p:sp>
      <p:sp>
        <p:nvSpPr>
          <p:cNvPr id="9" name="Shape 7"/>
          <p:cNvSpPr/>
          <p:nvPr/>
        </p:nvSpPr>
        <p:spPr>
          <a:xfrm>
            <a:off x="10169485" y="262378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0" name="Text 8"/>
          <p:cNvSpPr/>
          <p:nvPr/>
        </p:nvSpPr>
        <p:spPr>
          <a:xfrm>
            <a:off x="10330220" y="2665452"/>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1" name="Text 9"/>
          <p:cNvSpPr/>
          <p:nvPr/>
        </p:nvSpPr>
        <p:spPr>
          <a:xfrm>
            <a:off x="10891599" y="2700099"/>
            <a:ext cx="2905601" cy="694373"/>
          </a:xfrm>
          <a:prstGeom prst="rect">
            <a:avLst/>
          </a:prstGeom>
          <a:noFill/>
          <a:ln/>
        </p:spPr>
        <p:txBody>
          <a:bodyPr wrap="square" rtlCol="0" anchor="t"/>
          <a:lstStyle/>
          <a:p>
            <a:pPr marL="0" indent="0">
              <a:lnSpc>
                <a:spcPts val="2734"/>
              </a:lnSpc>
              <a:buNone/>
            </a:pPr>
            <a:r>
              <a:rPr lang="en-US" sz="2187" kern="0" spc="-66" dirty="0">
                <a:solidFill>
                  <a:srgbClr val="2B2E3C"/>
                </a:solidFill>
                <a:latin typeface="Open Sans" panose="020B0606030504020204" pitchFamily="34" charset="0"/>
                <a:ea typeface="Open Sans" panose="020B0606030504020204" pitchFamily="34" charset="0"/>
                <a:cs typeface="Open Sans" panose="020B0606030504020204" pitchFamily="34" charset="0"/>
              </a:rPr>
              <a:t>Why are Language Models Useful?</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10"/>
          <p:cNvSpPr/>
          <p:nvPr/>
        </p:nvSpPr>
        <p:spPr>
          <a:xfrm>
            <a:off x="10891599" y="3616643"/>
            <a:ext cx="2905601"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They can automate language-related tasks, such as translation, summarization, and answering questions.</a:t>
            </a:r>
            <a:endParaRPr lang="en-US" sz="1750" dirty="0"/>
          </a:p>
        </p:txBody>
      </p:sp>
      <p:sp>
        <p:nvSpPr>
          <p:cNvPr id="13" name="Shape 11"/>
          <p:cNvSpPr/>
          <p:nvPr/>
        </p:nvSpPr>
        <p:spPr>
          <a:xfrm>
            <a:off x="6319599" y="6144816"/>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4" name="Text 12"/>
          <p:cNvSpPr/>
          <p:nvPr/>
        </p:nvSpPr>
        <p:spPr>
          <a:xfrm>
            <a:off x="6476524" y="6186488"/>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5" name="Text 13"/>
          <p:cNvSpPr/>
          <p:nvPr/>
        </p:nvSpPr>
        <p:spPr>
          <a:xfrm>
            <a:off x="7041713" y="6221135"/>
            <a:ext cx="6069449"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What are the Different Types of Language Models?</a:t>
            </a:r>
            <a:endParaRPr lang="en-US" sz="2187" dirty="0"/>
          </a:p>
        </p:txBody>
      </p:sp>
      <p:sp>
        <p:nvSpPr>
          <p:cNvPr id="16" name="Text 14"/>
          <p:cNvSpPr/>
          <p:nvPr/>
        </p:nvSpPr>
        <p:spPr>
          <a:xfrm>
            <a:off x="7041713" y="6790492"/>
            <a:ext cx="6755487" cy="710803"/>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Statistical, Neural, and Transformer models, with the latter being the most recent and widely used.</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18" name="Image 1" descr="preencoded.png">
            <a:extLst>
              <a:ext uri="{FF2B5EF4-FFF2-40B4-BE49-F238E27FC236}">
                <a16:creationId xmlns:a16="http://schemas.microsoft.com/office/drawing/2014/main" id="{F44112DA-4177-4584-506F-04FBDB2BE3F4}"/>
              </a:ext>
            </a:extLst>
          </p:cNvPr>
          <p:cNvPicPr>
            <a:picLocks noChangeAspect="1"/>
          </p:cNvPicPr>
          <p:nvPr/>
        </p:nvPicPr>
        <p:blipFill>
          <a:blip r:embed="rId4"/>
          <a:stretch>
            <a:fillRect/>
          </a:stretch>
        </p:blipFill>
        <p:spPr>
          <a:xfrm>
            <a:off x="-4060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821293"/>
            <a:ext cx="8261628" cy="694373"/>
          </a:xfrm>
          <a:prstGeom prst="rect">
            <a:avLst/>
          </a:prstGeom>
          <a:noFill/>
          <a:ln/>
        </p:spPr>
        <p:txBody>
          <a:bodyPr wrap="non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What are Large Language Models?</a:t>
            </a:r>
            <a:endParaRPr lang="en-US" sz="4374" dirty="0"/>
          </a:p>
        </p:txBody>
      </p:sp>
      <p:sp>
        <p:nvSpPr>
          <p:cNvPr id="5" name="Shape 3"/>
          <p:cNvSpPr/>
          <p:nvPr/>
        </p:nvSpPr>
        <p:spPr>
          <a:xfrm>
            <a:off x="7293054" y="1960007"/>
            <a:ext cx="44410" cy="5448181"/>
          </a:xfrm>
          <a:prstGeom prst="rect">
            <a:avLst/>
          </a:prstGeom>
          <a:solidFill>
            <a:srgbClr val="F9C59F"/>
          </a:solidFill>
          <a:ln/>
        </p:spPr>
        <p:txBody>
          <a:bodyPr/>
          <a:lstStyle/>
          <a:p>
            <a:endParaRPr lang="en-IN"/>
          </a:p>
        </p:txBody>
      </p:sp>
      <p:sp>
        <p:nvSpPr>
          <p:cNvPr id="6" name="Shape 4"/>
          <p:cNvSpPr/>
          <p:nvPr/>
        </p:nvSpPr>
        <p:spPr>
          <a:xfrm>
            <a:off x="7565172" y="2361307"/>
            <a:ext cx="777597" cy="44410"/>
          </a:xfrm>
          <a:prstGeom prst="rect">
            <a:avLst/>
          </a:prstGeom>
          <a:solidFill>
            <a:srgbClr val="F9C59F"/>
          </a:solidFill>
          <a:ln/>
        </p:spPr>
        <p:txBody>
          <a:bodyPr/>
          <a:lstStyle/>
          <a:p>
            <a:endParaRPr lang="en-IN"/>
          </a:p>
        </p:txBody>
      </p:sp>
      <p:sp>
        <p:nvSpPr>
          <p:cNvPr id="7" name="Shape 5"/>
          <p:cNvSpPr/>
          <p:nvPr/>
        </p:nvSpPr>
        <p:spPr>
          <a:xfrm>
            <a:off x="7065228" y="213360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8" name="Text 6"/>
          <p:cNvSpPr/>
          <p:nvPr/>
        </p:nvSpPr>
        <p:spPr>
          <a:xfrm>
            <a:off x="7248823" y="2175272"/>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1</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8537258" y="2182177"/>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Definition</a:t>
            </a:r>
            <a:endParaRPr lang="en-US" sz="2187" dirty="0"/>
          </a:p>
        </p:txBody>
      </p:sp>
      <p:sp>
        <p:nvSpPr>
          <p:cNvPr id="10" name="Text 8"/>
          <p:cNvSpPr/>
          <p:nvPr/>
        </p:nvSpPr>
        <p:spPr>
          <a:xfrm>
            <a:off x="8537258" y="2751534"/>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Language models trained on a massive amount of data, with billions or even trillions of parameters. Examples include GPT-3 and T5.</a:t>
            </a:r>
            <a:endParaRPr lang="en-US" sz="1750" dirty="0"/>
          </a:p>
        </p:txBody>
      </p:sp>
      <p:sp>
        <p:nvSpPr>
          <p:cNvPr id="11" name="Shape 9"/>
          <p:cNvSpPr/>
          <p:nvPr/>
        </p:nvSpPr>
        <p:spPr>
          <a:xfrm>
            <a:off x="6287631" y="3472160"/>
            <a:ext cx="777597" cy="44410"/>
          </a:xfrm>
          <a:prstGeom prst="rect">
            <a:avLst/>
          </a:prstGeom>
          <a:solidFill>
            <a:srgbClr val="F9C59F"/>
          </a:solidFill>
          <a:ln/>
        </p:spPr>
        <p:txBody>
          <a:bodyPr/>
          <a:lstStyle/>
          <a:p>
            <a:endParaRPr lang="en-IN"/>
          </a:p>
        </p:txBody>
      </p:sp>
      <p:sp>
        <p:nvSpPr>
          <p:cNvPr id="12" name="Shape 10"/>
          <p:cNvSpPr/>
          <p:nvPr/>
        </p:nvSpPr>
        <p:spPr>
          <a:xfrm>
            <a:off x="7065228" y="3244453"/>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3" name="Text 11"/>
          <p:cNvSpPr/>
          <p:nvPr/>
        </p:nvSpPr>
        <p:spPr>
          <a:xfrm>
            <a:off x="7225963" y="3286125"/>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2</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3871198" y="3293031"/>
            <a:ext cx="2221944" cy="347186"/>
          </a:xfrm>
          <a:prstGeom prst="rect">
            <a:avLst/>
          </a:prstGeom>
          <a:noFill/>
          <a:ln/>
        </p:spPr>
        <p:txBody>
          <a:bodyPr wrap="none" rtlCol="0" anchor="t"/>
          <a:lstStyle/>
          <a:p>
            <a:pPr marL="0" indent="0" algn="r">
              <a:lnSpc>
                <a:spcPts val="2734"/>
              </a:lnSpc>
              <a:buNone/>
            </a:pPr>
            <a:r>
              <a:rPr lang="en-US" sz="2187" kern="0" spc="-66" dirty="0">
                <a:solidFill>
                  <a:srgbClr val="2B2E3C"/>
                </a:solidFill>
                <a:latin typeface="Bitter" pitchFamily="34" charset="0"/>
                <a:ea typeface="Bitter" pitchFamily="34" charset="-122"/>
                <a:cs typeface="Bitter" pitchFamily="34" charset="-120"/>
              </a:rPr>
              <a:t>Size Comparison</a:t>
            </a:r>
            <a:endParaRPr lang="en-US" sz="2187" dirty="0"/>
          </a:p>
        </p:txBody>
      </p:sp>
      <p:sp>
        <p:nvSpPr>
          <p:cNvPr id="15" name="Text 13"/>
          <p:cNvSpPr/>
          <p:nvPr/>
        </p:nvSpPr>
        <p:spPr>
          <a:xfrm>
            <a:off x="2037993" y="3862388"/>
            <a:ext cx="4055150" cy="1421606"/>
          </a:xfrm>
          <a:prstGeom prst="rect">
            <a:avLst/>
          </a:prstGeom>
          <a:noFill/>
          <a:ln/>
        </p:spPr>
        <p:txBody>
          <a:bodyPr wrap="square" rtlCol="0" anchor="t"/>
          <a:lstStyle/>
          <a:p>
            <a:pPr marL="0" indent="0" algn="r">
              <a:lnSpc>
                <a:spcPts val="2799"/>
              </a:lnSpc>
              <a:buNone/>
            </a:pPr>
            <a:r>
              <a:rPr lang="en-US" sz="1750" kern="0" spc="-35" dirty="0">
                <a:solidFill>
                  <a:srgbClr val="2B2E3C"/>
                </a:solidFill>
                <a:latin typeface="Open Sans" pitchFamily="34" charset="0"/>
                <a:ea typeface="Open Sans" pitchFamily="34" charset="-122"/>
                <a:cs typeface="Open Sans" pitchFamily="34" charset="-120"/>
              </a:rPr>
              <a:t>Small language models have around 100 million parameters, while the largest ones can have up to 175 billion parameters.</a:t>
            </a:r>
            <a:endParaRPr lang="en-US" sz="1750" dirty="0"/>
          </a:p>
        </p:txBody>
      </p:sp>
      <p:sp>
        <p:nvSpPr>
          <p:cNvPr id="16" name="Shape 14"/>
          <p:cNvSpPr/>
          <p:nvPr/>
        </p:nvSpPr>
        <p:spPr>
          <a:xfrm>
            <a:off x="7565172" y="5018782"/>
            <a:ext cx="777597" cy="44410"/>
          </a:xfrm>
          <a:prstGeom prst="rect">
            <a:avLst/>
          </a:prstGeom>
          <a:solidFill>
            <a:srgbClr val="F9C59F"/>
          </a:solidFill>
          <a:ln/>
        </p:spPr>
        <p:txBody>
          <a:bodyPr/>
          <a:lstStyle/>
          <a:p>
            <a:endParaRPr lang="en-IN"/>
          </a:p>
        </p:txBody>
      </p:sp>
      <p:sp>
        <p:nvSpPr>
          <p:cNvPr id="17" name="Shape 15"/>
          <p:cNvSpPr/>
          <p:nvPr/>
        </p:nvSpPr>
        <p:spPr>
          <a:xfrm>
            <a:off x="7065228" y="4791075"/>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8" name="Text 16"/>
          <p:cNvSpPr/>
          <p:nvPr/>
        </p:nvSpPr>
        <p:spPr>
          <a:xfrm>
            <a:off x="7222153" y="4832747"/>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3</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7"/>
          <p:cNvSpPr/>
          <p:nvPr/>
        </p:nvSpPr>
        <p:spPr>
          <a:xfrm>
            <a:off x="8537258" y="4839653"/>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Impact</a:t>
            </a:r>
            <a:endParaRPr lang="en-US" sz="2187" dirty="0"/>
          </a:p>
        </p:txBody>
      </p:sp>
      <p:sp>
        <p:nvSpPr>
          <p:cNvPr id="20" name="Text 18"/>
          <p:cNvSpPr/>
          <p:nvPr/>
        </p:nvSpPr>
        <p:spPr>
          <a:xfrm>
            <a:off x="8537258" y="5409009"/>
            <a:ext cx="4055150" cy="1777008"/>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achieve impressive performance on diverse tasks, such as translation, summarization, conversation, and even coding.</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0"/>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1611392"/>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Benefits of Understanding Large Language Models</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2037993"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6" name="Text 4"/>
          <p:cNvSpPr/>
          <p:nvPr/>
        </p:nvSpPr>
        <p:spPr>
          <a:xfrm>
            <a:off x="2273975"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Innovation</a:t>
            </a:r>
            <a:endParaRPr lang="en-US" sz="2187" dirty="0"/>
          </a:p>
        </p:txBody>
      </p:sp>
      <p:sp>
        <p:nvSpPr>
          <p:cNvPr id="7" name="Text 5"/>
          <p:cNvSpPr/>
          <p:nvPr/>
        </p:nvSpPr>
        <p:spPr>
          <a:xfrm>
            <a:off x="2273975" y="4249817"/>
            <a:ext cx="2898100" cy="1777008"/>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Being able to develop novel applications based on large language models, such as creative writing or interactive games.</a:t>
            </a:r>
            <a:endParaRPr lang="en-US" sz="1750" dirty="0"/>
          </a:p>
        </p:txBody>
      </p:sp>
      <p:sp>
        <p:nvSpPr>
          <p:cNvPr id="8" name="Shape 6"/>
          <p:cNvSpPr/>
          <p:nvPr/>
        </p:nvSpPr>
        <p:spPr>
          <a:xfrm>
            <a:off x="5630228"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9" name="Text 7"/>
          <p:cNvSpPr/>
          <p:nvPr/>
        </p:nvSpPr>
        <p:spPr>
          <a:xfrm>
            <a:off x="5866209"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Expertise</a:t>
            </a:r>
            <a:endParaRPr lang="en-US" sz="2187" dirty="0"/>
          </a:p>
        </p:txBody>
      </p:sp>
      <p:sp>
        <p:nvSpPr>
          <p:cNvPr id="10" name="Text 8"/>
          <p:cNvSpPr/>
          <p:nvPr/>
        </p:nvSpPr>
        <p:spPr>
          <a:xfrm>
            <a:off x="5866209" y="4249817"/>
            <a:ext cx="2898100"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Becoming a leader in the field of artificial intelligence and natural language processing, improving career prospects and professional networking.</a:t>
            </a:r>
            <a:endParaRPr lang="en-US" sz="1750" dirty="0"/>
          </a:p>
        </p:txBody>
      </p:sp>
      <p:sp>
        <p:nvSpPr>
          <p:cNvPr id="11" name="Shape 9"/>
          <p:cNvSpPr/>
          <p:nvPr/>
        </p:nvSpPr>
        <p:spPr>
          <a:xfrm>
            <a:off x="9222462" y="3444478"/>
            <a:ext cx="3370064" cy="3173730"/>
          </a:xfrm>
          <a:prstGeom prst="roundRect">
            <a:avLst>
              <a:gd name="adj" fmla="val 3151"/>
            </a:avLst>
          </a:prstGeom>
          <a:solidFill>
            <a:srgbClr val="FCE2CF"/>
          </a:solidFill>
          <a:ln w="13811">
            <a:solidFill>
              <a:srgbClr val="F9C59F"/>
            </a:solidFill>
            <a:prstDash val="solid"/>
          </a:ln>
        </p:spPr>
        <p:txBody>
          <a:bodyPr/>
          <a:lstStyle/>
          <a:p>
            <a:endParaRPr lang="en-IN"/>
          </a:p>
        </p:txBody>
      </p:sp>
      <p:sp>
        <p:nvSpPr>
          <p:cNvPr id="12" name="Text 10"/>
          <p:cNvSpPr/>
          <p:nvPr/>
        </p:nvSpPr>
        <p:spPr>
          <a:xfrm>
            <a:off x="9458444" y="3680460"/>
            <a:ext cx="2221944" cy="347186"/>
          </a:xfrm>
          <a:prstGeom prst="rect">
            <a:avLst/>
          </a:prstGeom>
          <a:noFill/>
          <a:ln/>
        </p:spPr>
        <p:txBody>
          <a:bodyPr wrap="none" rtlCol="0" anchor="t"/>
          <a:lstStyle/>
          <a:p>
            <a:pPr marL="0" indent="0">
              <a:lnSpc>
                <a:spcPts val="2734"/>
              </a:lnSpc>
              <a:buNone/>
            </a:pPr>
            <a:r>
              <a:rPr lang="en-US" sz="2187" kern="0" spc="-66" dirty="0">
                <a:solidFill>
                  <a:srgbClr val="2B2E3C"/>
                </a:solidFill>
                <a:latin typeface="Bitter" pitchFamily="34" charset="0"/>
                <a:ea typeface="Bitter" pitchFamily="34" charset="-122"/>
                <a:cs typeface="Bitter" pitchFamily="34" charset="-120"/>
              </a:rPr>
              <a:t>Ethics</a:t>
            </a:r>
            <a:endParaRPr lang="en-US" sz="2187" dirty="0"/>
          </a:p>
        </p:txBody>
      </p:sp>
      <p:sp>
        <p:nvSpPr>
          <p:cNvPr id="13" name="Text 11"/>
          <p:cNvSpPr/>
          <p:nvPr/>
        </p:nvSpPr>
        <p:spPr>
          <a:xfrm>
            <a:off x="9458444" y="4249817"/>
            <a:ext cx="2898100" cy="2132409"/>
          </a:xfrm>
          <a:prstGeom prst="rect">
            <a:avLst/>
          </a:prstGeom>
          <a:noFill/>
          <a:ln/>
        </p:spPr>
        <p:txBody>
          <a:bodyPr wrap="square" rtlCol="0" anchor="t"/>
          <a:lstStyle/>
          <a:p>
            <a:pPr marL="0" indent="0">
              <a:lnSpc>
                <a:spcPts val="2799"/>
              </a:lnSpc>
              <a:buNone/>
            </a:pPr>
            <a:r>
              <a:rPr lang="en-US" sz="1750" kern="0" spc="-35" dirty="0">
                <a:solidFill>
                  <a:srgbClr val="2B2E3C"/>
                </a:solidFill>
                <a:latin typeface="Open Sans" pitchFamily="34" charset="0"/>
                <a:ea typeface="Open Sans" pitchFamily="34" charset="-122"/>
                <a:cs typeface="Open Sans" pitchFamily="34" charset="-120"/>
              </a:rPr>
              <a:t>Gaining awareness of the social implications and possible bias of large language models, and promoting transparency and responsible AI development.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p:nvPr/>
        </p:nvSpPr>
        <p:spPr>
          <a:xfrm>
            <a:off x="0" y="-6048"/>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2037993" y="651867"/>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Bitter" pitchFamily="34" charset="0"/>
                <a:ea typeface="Bitter" pitchFamily="34" charset="-122"/>
                <a:cs typeface="Bitter" pitchFamily="34" charset="-120"/>
              </a:rPr>
              <a:t>Challenges of Understanding Large Language Models</a:t>
            </a:r>
            <a:endParaRPr lang="en-US" sz="4374" dirty="0"/>
          </a:p>
        </p:txBody>
      </p:sp>
      <p:sp>
        <p:nvSpPr>
          <p:cNvPr id="5" name="Shape 3"/>
          <p:cNvSpPr/>
          <p:nvPr/>
        </p:nvSpPr>
        <p:spPr>
          <a:xfrm>
            <a:off x="7293054" y="2484953"/>
            <a:ext cx="44410" cy="5092779"/>
          </a:xfrm>
          <a:prstGeom prst="rect">
            <a:avLst/>
          </a:prstGeom>
          <a:solidFill>
            <a:srgbClr val="F9C59F"/>
          </a:solidFill>
          <a:ln/>
        </p:spPr>
        <p:txBody>
          <a:bodyPr/>
          <a:lstStyle/>
          <a:p>
            <a:endParaRPr lang="en-IN"/>
          </a:p>
        </p:txBody>
      </p:sp>
      <p:sp>
        <p:nvSpPr>
          <p:cNvPr id="6" name="Shape 4"/>
          <p:cNvSpPr/>
          <p:nvPr/>
        </p:nvSpPr>
        <p:spPr>
          <a:xfrm>
            <a:off x="7565172" y="2886254"/>
            <a:ext cx="777597" cy="44410"/>
          </a:xfrm>
          <a:prstGeom prst="rect">
            <a:avLst/>
          </a:prstGeom>
          <a:solidFill>
            <a:srgbClr val="F9C59F"/>
          </a:solidFill>
          <a:ln/>
        </p:spPr>
        <p:txBody>
          <a:bodyPr/>
          <a:lstStyle/>
          <a:p>
            <a:endParaRPr lang="en-IN"/>
          </a:p>
        </p:txBody>
      </p:sp>
      <p:sp>
        <p:nvSpPr>
          <p:cNvPr id="7" name="Shape 5"/>
          <p:cNvSpPr/>
          <p:nvPr/>
        </p:nvSpPr>
        <p:spPr>
          <a:xfrm>
            <a:off x="7065228" y="2658547"/>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8" name="Text 6"/>
          <p:cNvSpPr/>
          <p:nvPr/>
        </p:nvSpPr>
        <p:spPr>
          <a:xfrm>
            <a:off x="7248823" y="2700218"/>
            <a:ext cx="13275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1</a:t>
            </a:r>
            <a:endParaRPr lang="en-US" sz="2624" dirty="0"/>
          </a:p>
        </p:txBody>
      </p:sp>
      <p:sp>
        <p:nvSpPr>
          <p:cNvPr id="9" name="Text 7"/>
          <p:cNvSpPr/>
          <p:nvPr/>
        </p:nvSpPr>
        <p:spPr>
          <a:xfrm>
            <a:off x="8537258" y="2707124"/>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Data Bias</a:t>
            </a:r>
            <a:endParaRPr lang="en-US" sz="2187" dirty="0"/>
          </a:p>
        </p:txBody>
      </p:sp>
      <p:sp>
        <p:nvSpPr>
          <p:cNvPr id="10" name="Text 8"/>
          <p:cNvSpPr/>
          <p:nvPr/>
        </p:nvSpPr>
        <p:spPr>
          <a:xfrm>
            <a:off x="8537258" y="3276481"/>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are trained on web corpora with implicit cultural and gender biases, which can negatively impact their performance and fairness.</a:t>
            </a:r>
            <a:endParaRPr lang="en-US" sz="1750" dirty="0"/>
          </a:p>
        </p:txBody>
      </p:sp>
      <p:sp>
        <p:nvSpPr>
          <p:cNvPr id="11" name="Shape 9"/>
          <p:cNvSpPr/>
          <p:nvPr/>
        </p:nvSpPr>
        <p:spPr>
          <a:xfrm>
            <a:off x="6287631" y="3997107"/>
            <a:ext cx="777597" cy="44410"/>
          </a:xfrm>
          <a:prstGeom prst="rect">
            <a:avLst/>
          </a:prstGeom>
          <a:solidFill>
            <a:srgbClr val="F9C59F"/>
          </a:solidFill>
          <a:ln/>
        </p:spPr>
        <p:txBody>
          <a:bodyPr/>
          <a:lstStyle/>
          <a:p>
            <a:endParaRPr lang="en-IN"/>
          </a:p>
        </p:txBody>
      </p:sp>
      <p:sp>
        <p:nvSpPr>
          <p:cNvPr id="12" name="Shape 10"/>
          <p:cNvSpPr/>
          <p:nvPr/>
        </p:nvSpPr>
        <p:spPr>
          <a:xfrm>
            <a:off x="7065228" y="3769400"/>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3" name="Text 11"/>
          <p:cNvSpPr/>
          <p:nvPr/>
        </p:nvSpPr>
        <p:spPr>
          <a:xfrm>
            <a:off x="7225963" y="3811072"/>
            <a:ext cx="17847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2</a:t>
            </a:r>
            <a:endParaRPr lang="en-US" sz="2624" dirty="0"/>
          </a:p>
        </p:txBody>
      </p:sp>
      <p:sp>
        <p:nvSpPr>
          <p:cNvPr id="14" name="Text 12"/>
          <p:cNvSpPr/>
          <p:nvPr/>
        </p:nvSpPr>
        <p:spPr>
          <a:xfrm>
            <a:off x="2947154" y="3817977"/>
            <a:ext cx="3145988" cy="347186"/>
          </a:xfrm>
          <a:prstGeom prst="rect">
            <a:avLst/>
          </a:prstGeom>
          <a:noFill/>
          <a:ln/>
        </p:spPr>
        <p:txBody>
          <a:bodyPr wrap="none" rtlCol="0" anchor="t"/>
          <a:lstStyle/>
          <a:p>
            <a:pPr marL="0" indent="0" algn="r">
              <a:lnSpc>
                <a:spcPts val="2734"/>
              </a:lnSpc>
              <a:buNone/>
            </a:pPr>
            <a:r>
              <a:rPr lang="en-US" sz="2187" kern="0" spc="-66" dirty="0">
                <a:solidFill>
                  <a:srgbClr val="2B2E3C"/>
                </a:solidFill>
                <a:latin typeface="Bitter" pitchFamily="34" charset="0"/>
                <a:ea typeface="Bitter" pitchFamily="34" charset="-122"/>
                <a:cs typeface="Bitter" pitchFamily="34" charset="-120"/>
              </a:rPr>
              <a:t>Computational Resources</a:t>
            </a:r>
            <a:endParaRPr lang="en-US" sz="2187" dirty="0"/>
          </a:p>
        </p:txBody>
      </p:sp>
      <p:sp>
        <p:nvSpPr>
          <p:cNvPr id="15" name="Text 13"/>
          <p:cNvSpPr/>
          <p:nvPr/>
        </p:nvSpPr>
        <p:spPr>
          <a:xfrm>
            <a:off x="2037993" y="4387334"/>
            <a:ext cx="4055150" cy="1421606"/>
          </a:xfrm>
          <a:prstGeom prst="rect">
            <a:avLst/>
          </a:prstGeom>
          <a:noFill/>
          <a:ln/>
        </p:spPr>
        <p:txBody>
          <a:bodyPr wrap="square" rtlCol="0" anchor="t"/>
          <a:lstStyle/>
          <a:p>
            <a:pPr marL="0" indent="0" algn="r">
              <a:lnSpc>
                <a:spcPts val="2799"/>
              </a:lnSpc>
              <a:buNone/>
            </a:pPr>
            <a:r>
              <a:rPr lang="en-US" sz="1750" kern="0" spc="-35" dirty="0">
                <a:solidFill>
                  <a:srgbClr val="2B2E3C"/>
                </a:solidFill>
                <a:latin typeface="Open Sans" pitchFamily="34" charset="0"/>
                <a:ea typeface="Open Sans" pitchFamily="34" charset="-122"/>
                <a:cs typeface="Open Sans" pitchFamily="34" charset="-120"/>
              </a:rPr>
              <a:t>Training and running large language models require vast amounts of computing power and memory, limiting access and sustainability.</a:t>
            </a:r>
            <a:endParaRPr lang="en-US" sz="1750" dirty="0"/>
          </a:p>
        </p:txBody>
      </p:sp>
      <p:sp>
        <p:nvSpPr>
          <p:cNvPr id="16" name="Shape 14"/>
          <p:cNvSpPr/>
          <p:nvPr/>
        </p:nvSpPr>
        <p:spPr>
          <a:xfrm>
            <a:off x="7565172" y="5543729"/>
            <a:ext cx="777597" cy="44410"/>
          </a:xfrm>
          <a:prstGeom prst="rect">
            <a:avLst/>
          </a:prstGeom>
          <a:solidFill>
            <a:srgbClr val="F9C59F"/>
          </a:solidFill>
          <a:ln/>
        </p:spPr>
        <p:txBody>
          <a:bodyPr/>
          <a:lstStyle/>
          <a:p>
            <a:endParaRPr lang="en-IN"/>
          </a:p>
        </p:txBody>
      </p:sp>
      <p:sp>
        <p:nvSpPr>
          <p:cNvPr id="17" name="Shape 15"/>
          <p:cNvSpPr/>
          <p:nvPr/>
        </p:nvSpPr>
        <p:spPr>
          <a:xfrm>
            <a:off x="7065228" y="5316022"/>
            <a:ext cx="499943" cy="499943"/>
          </a:xfrm>
          <a:prstGeom prst="roundRect">
            <a:avLst>
              <a:gd name="adj" fmla="val 20000"/>
            </a:avLst>
          </a:prstGeom>
          <a:solidFill>
            <a:srgbClr val="FCE2CF"/>
          </a:solidFill>
          <a:ln w="13811">
            <a:solidFill>
              <a:srgbClr val="F9C59F"/>
            </a:solidFill>
            <a:prstDash val="solid"/>
          </a:ln>
        </p:spPr>
        <p:txBody>
          <a:bodyPr/>
          <a:lstStyle/>
          <a:p>
            <a:endParaRPr lang="en-IN"/>
          </a:p>
        </p:txBody>
      </p:sp>
      <p:sp>
        <p:nvSpPr>
          <p:cNvPr id="18" name="Text 16"/>
          <p:cNvSpPr/>
          <p:nvPr/>
        </p:nvSpPr>
        <p:spPr>
          <a:xfrm>
            <a:off x="7222153" y="5357693"/>
            <a:ext cx="186095" cy="416481"/>
          </a:xfrm>
          <a:prstGeom prst="rect">
            <a:avLst/>
          </a:prstGeom>
          <a:noFill/>
          <a:ln/>
        </p:spPr>
        <p:txBody>
          <a:bodyPr wrap="none" rtlCol="0" anchor="t"/>
          <a:lstStyle/>
          <a:p>
            <a:pPr marL="0" indent="0" algn="ctr">
              <a:lnSpc>
                <a:spcPts val="3281"/>
              </a:lnSpc>
              <a:buNone/>
            </a:pPr>
            <a:r>
              <a:rPr lang="en-US" sz="2624" kern="0" spc="-35" dirty="0">
                <a:solidFill>
                  <a:srgbClr val="2B2E3C"/>
                </a:solidFill>
                <a:latin typeface="Bitter" pitchFamily="34" charset="0"/>
                <a:ea typeface="Bitter" pitchFamily="34" charset="-122"/>
                <a:cs typeface="Bitter" pitchFamily="34" charset="-120"/>
              </a:rPr>
              <a:t>3</a:t>
            </a:r>
            <a:endParaRPr lang="en-US" sz="2624" dirty="0"/>
          </a:p>
        </p:txBody>
      </p:sp>
      <p:sp>
        <p:nvSpPr>
          <p:cNvPr id="19" name="Text 17"/>
          <p:cNvSpPr/>
          <p:nvPr/>
        </p:nvSpPr>
        <p:spPr>
          <a:xfrm>
            <a:off x="8537258" y="5364599"/>
            <a:ext cx="2221944" cy="347186"/>
          </a:xfrm>
          <a:prstGeom prst="rect">
            <a:avLst/>
          </a:prstGeom>
          <a:noFill/>
          <a:ln/>
        </p:spPr>
        <p:txBody>
          <a:bodyPr wrap="none" rtlCol="0" anchor="t"/>
          <a:lstStyle/>
          <a:p>
            <a:pPr marL="0" indent="0" algn="l">
              <a:lnSpc>
                <a:spcPts val="2734"/>
              </a:lnSpc>
              <a:buNone/>
            </a:pPr>
            <a:r>
              <a:rPr lang="en-US" sz="2187" kern="0" spc="-66" dirty="0">
                <a:solidFill>
                  <a:srgbClr val="2B2E3C"/>
                </a:solidFill>
                <a:latin typeface="Bitter" pitchFamily="34" charset="0"/>
                <a:ea typeface="Bitter" pitchFamily="34" charset="-122"/>
                <a:cs typeface="Bitter" pitchFamily="34" charset="-120"/>
              </a:rPr>
              <a:t>Interpretability</a:t>
            </a:r>
            <a:endParaRPr lang="en-US" sz="2187" dirty="0"/>
          </a:p>
        </p:txBody>
      </p:sp>
      <p:sp>
        <p:nvSpPr>
          <p:cNvPr id="20" name="Text 18"/>
          <p:cNvSpPr/>
          <p:nvPr/>
        </p:nvSpPr>
        <p:spPr>
          <a:xfrm>
            <a:off x="8537258" y="5933956"/>
            <a:ext cx="4055150" cy="1421606"/>
          </a:xfrm>
          <a:prstGeom prst="rect">
            <a:avLst/>
          </a:prstGeom>
          <a:noFill/>
          <a:ln/>
        </p:spPr>
        <p:txBody>
          <a:bodyPr wrap="square" rtlCol="0" anchor="t"/>
          <a:lstStyle/>
          <a:p>
            <a:pPr marL="0" indent="0" algn="l">
              <a:lnSpc>
                <a:spcPts val="2799"/>
              </a:lnSpc>
              <a:buNone/>
            </a:pPr>
            <a:r>
              <a:rPr lang="en-US" sz="1750" kern="0" spc="-35" dirty="0">
                <a:solidFill>
                  <a:srgbClr val="2B2E3C"/>
                </a:solidFill>
                <a:latin typeface="Open Sans" pitchFamily="34" charset="0"/>
                <a:ea typeface="Open Sans" pitchFamily="34" charset="-122"/>
                <a:cs typeface="Open Sans" pitchFamily="34" charset="-120"/>
              </a:rPr>
              <a:t>Large language models are often treated as black boxes, making it hard to understand how they work and how to fix errors or biases.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1467"/>
            <a:ext cx="14630400" cy="8229600"/>
          </a:xfrm>
          <a:prstGeom prst="rect">
            <a:avLst/>
          </a:prstGeom>
          <a:solidFill>
            <a:srgbClr val="FFF8F0"/>
          </a:solidFill>
          <a:ln w="13811">
            <a:solidFill>
              <a:srgbClr val="E5E0DF"/>
            </a:solidFill>
            <a:prstDash val="solid"/>
          </a:ln>
        </p:spPr>
        <p:txBody>
          <a:bodyPr/>
          <a:lstStyle/>
          <a:p>
            <a:endParaRPr lang="en-IN"/>
          </a:p>
        </p:txBody>
      </p:sp>
      <p:sp>
        <p:nvSpPr>
          <p:cNvPr id="4" name="Text 2"/>
          <p:cNvSpPr/>
          <p:nvPr/>
        </p:nvSpPr>
        <p:spPr>
          <a:xfrm>
            <a:off x="3636955" y="92288"/>
            <a:ext cx="7477601"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Pre-trained LLMs</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3"/>
          <p:cNvSpPr/>
          <p:nvPr/>
        </p:nvSpPr>
        <p:spPr>
          <a:xfrm>
            <a:off x="3636955" y="1184504"/>
            <a:ext cx="10160245" cy="4301896"/>
          </a:xfrm>
          <a:prstGeom prst="rect">
            <a:avLst/>
          </a:prstGeom>
          <a:noFill/>
          <a:ln/>
        </p:spPr>
        <p:txBody>
          <a:bodyPr wrap="square" rtlCol="0" anchor="t"/>
          <a:lstStyle/>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A. Why Pre-trained Models?</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kern="0" spc="-35" dirty="0">
                <a:solidFill>
                  <a:srgbClr val="2B2E3C"/>
                </a:solidFill>
                <a:latin typeface="Open Sans" pitchFamily="34" charset="0"/>
                <a:ea typeface="Open Sans" pitchFamily="34" charset="-122"/>
                <a:cs typeface="Open Sans" pitchFamily="34" charset="-120"/>
              </a:rPr>
              <a:t>Training LLMs requires huge computational resources. By using pre-trained models, you leverage the training done by others, saving time and resources.</a:t>
            </a:r>
          </a:p>
          <a:p>
            <a:pPr>
              <a:lnSpc>
                <a:spcPts val="2799"/>
              </a:lnSpc>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B. Common LLMs:</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GPT (Generative Pre-trained Transformer):</a:t>
            </a:r>
            <a:r>
              <a:rPr lang="en-US" sz="1750" kern="0" spc="-35" dirty="0">
                <a:solidFill>
                  <a:srgbClr val="2B2E3C"/>
                </a:solidFill>
                <a:latin typeface="Open Sans" pitchFamily="34" charset="0"/>
                <a:ea typeface="Open Sans" pitchFamily="34" charset="-122"/>
                <a:cs typeface="Open Sans" pitchFamily="34" charset="-120"/>
              </a:rPr>
              <a:t> Developed by OpenAI, known for its capability to generate coherent, diverse paragraphs of text.</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BERT (Bidirectional Encoder Representations from Transformers):</a:t>
            </a:r>
            <a:r>
              <a:rPr lang="en-US" sz="1750" kern="0" spc="-35" dirty="0">
                <a:solidFill>
                  <a:srgbClr val="2B2E3C"/>
                </a:solidFill>
                <a:latin typeface="Open Sans" pitchFamily="34" charset="0"/>
                <a:ea typeface="Open Sans" pitchFamily="34" charset="-122"/>
                <a:cs typeface="Open Sans" pitchFamily="34" charset="-120"/>
              </a:rPr>
              <a:t> Developed by Google, excels at understanding the context of words in search queries.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T5 (Text-to-Text Transfer Transformer):</a:t>
            </a:r>
            <a:r>
              <a:rPr lang="en-US" sz="1750" kern="0" spc="-35" dirty="0">
                <a:solidFill>
                  <a:srgbClr val="2B2E3C"/>
                </a:solidFill>
                <a:latin typeface="Open Sans" pitchFamily="34" charset="0"/>
                <a:ea typeface="Open Sans" pitchFamily="34" charset="-122"/>
                <a:cs typeface="Open Sans" pitchFamily="34" charset="-120"/>
              </a:rPr>
              <a:t> Also by Google, it treats every problem as a text-to-text problem.</a:t>
            </a:r>
          </a:p>
          <a:p>
            <a:pPr marL="285750" indent="-285750">
              <a:lnSpc>
                <a:spcPts val="2799"/>
              </a:lnSpc>
              <a:buFont typeface="Arial" panose="020B0604020202020204" pitchFamily="34" charset="0"/>
              <a:buChar char="•"/>
            </a:pPr>
            <a:endParaRPr lang="en-US" sz="1750" kern="0" spc="-35" dirty="0">
              <a:solidFill>
                <a:srgbClr val="2B2E3C"/>
              </a:solidFill>
              <a:latin typeface="Open Sans" pitchFamily="34" charset="0"/>
              <a:ea typeface="Open Sans" pitchFamily="34" charset="-122"/>
              <a:cs typeface="Open Sans" pitchFamily="34" charset="-120"/>
            </a:endParaRPr>
          </a:p>
          <a:p>
            <a:pPr>
              <a:lnSpc>
                <a:spcPts val="2799"/>
              </a:lnSpc>
            </a:pPr>
            <a:r>
              <a:rPr lang="en-US" sz="1750" b="1" kern="0" spc="-35" dirty="0">
                <a:solidFill>
                  <a:srgbClr val="2B2E3C"/>
                </a:solidFill>
                <a:latin typeface="Open Sans" pitchFamily="34" charset="0"/>
                <a:ea typeface="Open Sans" pitchFamily="34" charset="-122"/>
                <a:cs typeface="Open Sans" pitchFamily="34" charset="-120"/>
              </a:rPr>
              <a:t>C. How to Use:</a:t>
            </a:r>
            <a:endParaRPr lang="en-US" sz="1750" kern="0" spc="-35" dirty="0">
              <a:solidFill>
                <a:srgbClr val="2B2E3C"/>
              </a:solidFill>
              <a:latin typeface="Open Sans" pitchFamily="34" charset="0"/>
              <a:ea typeface="Open Sans" pitchFamily="34" charset="-122"/>
              <a:cs typeface="Open Sans" pitchFamily="34" charset="-120"/>
            </a:endParaRP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APIs: </a:t>
            </a:r>
            <a:r>
              <a:rPr lang="en-US" sz="1750" kern="0" spc="-35" dirty="0">
                <a:solidFill>
                  <a:srgbClr val="2B2E3C"/>
                </a:solidFill>
                <a:latin typeface="Open Sans" pitchFamily="34" charset="0"/>
                <a:ea typeface="Open Sans" pitchFamily="34" charset="-122"/>
                <a:cs typeface="Open Sans" pitchFamily="34" charset="-120"/>
              </a:rPr>
              <a:t>Companies like OpenAI offer APIs to directly use their models.</a:t>
            </a:r>
          </a:p>
          <a:p>
            <a:pPr marL="285750" indent="-285750">
              <a:lnSpc>
                <a:spcPts val="2799"/>
              </a:lnSpc>
              <a:buFont typeface="Arial" panose="020B0604020202020204" pitchFamily="34" charset="0"/>
              <a:buChar char="•"/>
            </a:pPr>
            <a:r>
              <a:rPr lang="en-US" sz="1750" b="1" kern="0" spc="-35" dirty="0">
                <a:solidFill>
                  <a:srgbClr val="2B2E3C"/>
                </a:solidFill>
                <a:latin typeface="Open Sans" pitchFamily="34" charset="0"/>
                <a:ea typeface="Open Sans" pitchFamily="34" charset="-122"/>
                <a:cs typeface="Open Sans" pitchFamily="34" charset="-120"/>
              </a:rPr>
              <a:t>Frameworks: </a:t>
            </a:r>
            <a:r>
              <a:rPr lang="en-US" sz="1750" kern="0" spc="-35" dirty="0">
                <a:solidFill>
                  <a:srgbClr val="2B2E3C"/>
                </a:solidFill>
                <a:latin typeface="Open Sans" pitchFamily="34" charset="0"/>
                <a:ea typeface="Open Sans" pitchFamily="34" charset="-122"/>
                <a:cs typeface="Open Sans" pitchFamily="34" charset="-120"/>
              </a:rPr>
              <a:t>Libraries like TensorFlow and </a:t>
            </a:r>
            <a:r>
              <a:rPr lang="en-US" sz="1750" kern="0" spc="-35" dirty="0" err="1">
                <a:solidFill>
                  <a:srgbClr val="2B2E3C"/>
                </a:solidFill>
                <a:latin typeface="Open Sans" pitchFamily="34" charset="0"/>
                <a:ea typeface="Open Sans" pitchFamily="34" charset="-122"/>
                <a:cs typeface="Open Sans" pitchFamily="34" charset="-120"/>
              </a:rPr>
              <a:t>PyTorch</a:t>
            </a:r>
            <a:r>
              <a:rPr lang="en-US" sz="1750" kern="0" spc="-35" dirty="0">
                <a:solidFill>
                  <a:srgbClr val="2B2E3C"/>
                </a:solidFill>
                <a:latin typeface="Open Sans" pitchFamily="34" charset="0"/>
                <a:ea typeface="Open Sans" pitchFamily="34" charset="-122"/>
                <a:cs typeface="Open Sans" pitchFamily="34" charset="-120"/>
              </a:rPr>
              <a:t> allow you to load pre-trained models and fine-tune or use them directly.</a:t>
            </a:r>
          </a:p>
        </p:txBody>
      </p:sp>
      <p:pic>
        <p:nvPicPr>
          <p:cNvPr id="6" name="Image 0" descr="preencoded.png"/>
          <p:cNvPicPr>
            <a:picLocks noGrp="1" noRot="1" noChangeAspect="1" noMove="1" noResize="1" noEditPoints="1" noAdjustHandles="1" noChangeArrowheads="1" noChangeShapeType="1" noCrop="1"/>
          </p:cNvPicPr>
          <p:nvPr/>
        </p:nvPicPr>
        <p:blipFill rotWithShape="1">
          <a:blip r:embed="rId3"/>
          <a:srcRect r="46910"/>
          <a:stretch/>
        </p:blipFill>
        <p:spPr>
          <a:xfrm>
            <a:off x="0" y="-22934"/>
            <a:ext cx="2912758" cy="8229600"/>
          </a:xfrm>
          <a:prstGeom prst="rect">
            <a:avLst/>
          </a:prstGeom>
        </p:spPr>
      </p:pic>
    </p:spTree>
    <p:extLst>
      <p:ext uri="{BB962C8B-B14F-4D97-AF65-F5344CB8AC3E}">
        <p14:creationId xmlns:p14="http://schemas.microsoft.com/office/powerpoint/2010/main" val="1379419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
          <p:cNvSpPr/>
          <p:nvPr/>
        </p:nvSpPr>
        <p:spPr>
          <a:xfrm>
            <a:off x="0" y="-27384"/>
            <a:ext cx="14630400" cy="8229600"/>
          </a:xfrm>
          <a:prstGeom prst="rect">
            <a:avLst/>
          </a:prstGeom>
          <a:solidFill>
            <a:srgbClr val="FFF8F0"/>
          </a:solidFill>
          <a:ln w="13811">
            <a:solidFill>
              <a:srgbClr val="E5E0DF"/>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2037993" y="1077039"/>
            <a:ext cx="10554414" cy="1388745"/>
          </a:xfrm>
          <a:prstGeom prst="rect">
            <a:avLst/>
          </a:prstGeom>
          <a:noFill/>
          <a:ln/>
        </p:spPr>
        <p:txBody>
          <a:bodyPr wrap="square" rtlCol="0" anchor="t"/>
          <a:lstStyle/>
          <a:p>
            <a:pPr marL="0" indent="0">
              <a:lnSpc>
                <a:spcPts val="5468"/>
              </a:lnSpc>
              <a:buNone/>
            </a:pPr>
            <a:r>
              <a:rPr lang="en-US" sz="4374" kern="0" spc="-131" dirty="0">
                <a:solidFill>
                  <a:srgbClr val="2C3F42"/>
                </a:solidFill>
                <a:latin typeface="Open Sans" panose="020B0606030504020204" pitchFamily="34" charset="0"/>
                <a:ea typeface="Open Sans" panose="020B0606030504020204" pitchFamily="34" charset="0"/>
                <a:cs typeface="Open Sans" panose="020B0606030504020204" pitchFamily="34" charset="0"/>
              </a:rPr>
              <a:t>Applications of Large Language Models in Industry</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ext 3"/>
          <p:cNvSpPr/>
          <p:nvPr/>
        </p:nvSpPr>
        <p:spPr>
          <a:xfrm>
            <a:off x="2037993" y="3021211"/>
            <a:ext cx="2666286"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Marketing</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ext 4"/>
          <p:cNvSpPr/>
          <p:nvPr/>
        </p:nvSpPr>
        <p:spPr>
          <a:xfrm>
            <a:off x="2393394" y="3687604"/>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Generating personalized product recommendations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ext 5"/>
          <p:cNvSpPr/>
          <p:nvPr/>
        </p:nvSpPr>
        <p:spPr>
          <a:xfrm>
            <a:off x="2393393" y="4887040"/>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Creating compelling copy and slogans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2393394" y="5700665"/>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Automating social media and email marketing</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5743932" y="3021211"/>
            <a:ext cx="3137654"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Science and Medicine</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6099334" y="3687604"/>
            <a:ext cx="2800945" cy="1199436"/>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Extracting insights from scientific papers and databases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 9"/>
          <p:cNvSpPr/>
          <p:nvPr/>
        </p:nvSpPr>
        <p:spPr>
          <a:xfrm>
            <a:off x="6099334" y="4975860"/>
            <a:ext cx="2800945" cy="1199436"/>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Diagnosing and treating diseases based on patients' symptoms and history</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10"/>
          <p:cNvSpPr/>
          <p:nvPr/>
        </p:nvSpPr>
        <p:spPr>
          <a:xfrm>
            <a:off x="6099333" y="6560842"/>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Developing and testing new drugs and vaccines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9449872" y="3021211"/>
            <a:ext cx="2666286" cy="416481"/>
          </a:xfrm>
          <a:prstGeom prst="rect">
            <a:avLst/>
          </a:prstGeom>
          <a:noFill/>
          <a:ln/>
        </p:spPr>
        <p:txBody>
          <a:bodyPr wrap="none" rtlCol="0" anchor="t"/>
          <a:lstStyle/>
          <a:p>
            <a:pPr marL="0" indent="0">
              <a:lnSpc>
                <a:spcPts val="3281"/>
              </a:lnSpc>
              <a:buNone/>
            </a:pPr>
            <a:r>
              <a:rPr lang="en-US" sz="2624" kern="0" spc="-79" dirty="0">
                <a:solidFill>
                  <a:srgbClr val="2C3F42"/>
                </a:solidFill>
                <a:latin typeface="Open Sans" panose="020B0606030504020204" pitchFamily="34" charset="0"/>
                <a:ea typeface="Open Sans" panose="020B0606030504020204" pitchFamily="34" charset="0"/>
                <a:cs typeface="Open Sans" panose="020B0606030504020204" pitchFamily="34" charset="0"/>
              </a:rPr>
              <a:t>Finance</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9805273" y="3687604"/>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Forecasting market trends and risks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9805273" y="4576048"/>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Performing sentiment analysis of news and articles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Text 14"/>
          <p:cNvSpPr/>
          <p:nvPr/>
        </p:nvSpPr>
        <p:spPr>
          <a:xfrm>
            <a:off x="9805273" y="5815722"/>
            <a:ext cx="2800945" cy="799624"/>
          </a:xfrm>
          <a:prstGeom prst="rect">
            <a:avLst/>
          </a:prstGeom>
          <a:noFill/>
          <a:ln/>
        </p:spPr>
        <p:txBody>
          <a:bodyPr wrap="square" rtlCol="0" anchor="t"/>
          <a:lstStyle/>
          <a:p>
            <a:pPr marL="342900" indent="-342900" algn="l">
              <a:lnSpc>
                <a:spcPts val="3149"/>
              </a:lnSpc>
              <a:buSzPct val="100000"/>
              <a:buChar char="•"/>
            </a:pPr>
            <a:r>
              <a:rPr lang="en-US" sz="1750" kern="0" spc="-35" dirty="0">
                <a:solidFill>
                  <a:srgbClr val="2B2E3C"/>
                </a:solidFill>
                <a:latin typeface="Open Sans" panose="020B0606030504020204" pitchFamily="34" charset="0"/>
                <a:ea typeface="Open Sans" panose="020B0606030504020204" pitchFamily="34" charset="0"/>
                <a:cs typeface="Open Sans" panose="020B0606030504020204" pitchFamily="34" charset="0"/>
              </a:rPr>
              <a:t>Improving fraud detection and prevention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6047"/>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1392555"/>
            <a:ext cx="806636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Generative AI and New Content</a:t>
            </a:r>
            <a:endParaRPr lang="en-US" sz="4374" dirty="0"/>
          </a:p>
        </p:txBody>
      </p:sp>
      <p:pic>
        <p:nvPicPr>
          <p:cNvPr id="5" name="Image 0" descr="preencoded.png"/>
          <p:cNvPicPr>
            <a:picLocks noChangeAspect="1"/>
          </p:cNvPicPr>
          <p:nvPr/>
        </p:nvPicPr>
        <p:blipFill>
          <a:blip r:embed="rId3"/>
          <a:stretch>
            <a:fillRect/>
          </a:stretch>
        </p:blipFill>
        <p:spPr>
          <a:xfrm>
            <a:off x="2037993" y="2531269"/>
            <a:ext cx="3295888" cy="2036921"/>
          </a:xfrm>
          <a:prstGeom prst="rect">
            <a:avLst/>
          </a:prstGeom>
        </p:spPr>
      </p:pic>
      <p:sp>
        <p:nvSpPr>
          <p:cNvPr id="6" name="Text 3"/>
          <p:cNvSpPr/>
          <p:nvPr/>
        </p:nvSpPr>
        <p:spPr>
          <a:xfrm>
            <a:off x="2037993" y="4845844"/>
            <a:ext cx="225040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Artistic Creations</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models can create new, innovative works of art, including abstract images and music.</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Image 1" descr="preencoded.png"/>
          <p:cNvPicPr>
            <a:picLocks noChangeAspect="1"/>
          </p:cNvPicPr>
          <p:nvPr/>
        </p:nvPicPr>
        <p:blipFill>
          <a:blip r:embed="rId4"/>
          <a:stretch>
            <a:fillRect/>
          </a:stretch>
        </p:blipFill>
        <p:spPr>
          <a:xfrm>
            <a:off x="5667137" y="2531269"/>
            <a:ext cx="3296007" cy="2037040"/>
          </a:xfrm>
          <a:prstGeom prst="rect">
            <a:avLst/>
          </a:prstGeom>
        </p:spPr>
      </p:pic>
      <p:sp>
        <p:nvSpPr>
          <p:cNvPr id="9" name="Text 5"/>
          <p:cNvSpPr/>
          <p:nvPr/>
        </p:nvSpPr>
        <p:spPr>
          <a:xfrm>
            <a:off x="5667137" y="4845963"/>
            <a:ext cx="252472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Natural Landscapes</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AI-generated nature scenes can be used to create realistic backdrops for movies and video games.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Image 2" descr="preencoded.png"/>
          <p:cNvPicPr>
            <a:picLocks noChangeAspect="1"/>
          </p:cNvPicPr>
          <p:nvPr/>
        </p:nvPicPr>
        <p:blipFill>
          <a:blip r:embed="rId5"/>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Voice Synthesis</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can create synthetic voices for voice assistants and other applications.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3912156"/>
            <a:ext cx="87553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Introduction to Prompt Engineering</a:t>
            </a:r>
            <a:endParaRPr lang="en-US" sz="4374" dirty="0"/>
          </a:p>
        </p:txBody>
      </p:sp>
      <p:sp>
        <p:nvSpPr>
          <p:cNvPr id="5" name="Text 3"/>
          <p:cNvSpPr/>
          <p:nvPr/>
        </p:nvSpPr>
        <p:spPr>
          <a:xfrm>
            <a:off x="1760220" y="4939784"/>
            <a:ext cx="11109960" cy="710803"/>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Prompt engineering is the art of crafting precise and effective prompts to guide the generative AI models in generating desired outputs.</a:t>
            </a:r>
            <a:endParaRPr lang="en-US" sz="1750" dirty="0"/>
          </a:p>
        </p:txBody>
      </p:sp>
      <p:pic>
        <p:nvPicPr>
          <p:cNvPr id="6" name="Image 0" descr="preencoded.png"/>
          <p:cNvPicPr>
            <a:picLocks noChangeAspect="1"/>
          </p:cNvPicPr>
          <p:nvPr/>
        </p:nvPicPr>
        <p:blipFill>
          <a:blip r:embed="rId3"/>
          <a:stretch>
            <a:fillRect/>
          </a:stretch>
        </p:blipFill>
        <p:spPr>
          <a:xfrm>
            <a:off x="0" y="0"/>
            <a:ext cx="14630400" cy="13331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4192"/>
            <a:ext cx="781812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Example of Prompt Engineering</a:t>
            </a:r>
            <a:endParaRPr lang="en-US" sz="4374" dirty="0"/>
          </a:p>
        </p:txBody>
      </p:sp>
      <p:pic>
        <p:nvPicPr>
          <p:cNvPr id="5" name="Image 0" descr="preencoded.png"/>
          <p:cNvPicPr>
            <a:picLocks noChangeAspect="1"/>
          </p:cNvPicPr>
          <p:nvPr/>
        </p:nvPicPr>
        <p:blipFill>
          <a:blip r:embed="rId3"/>
          <a:stretch>
            <a:fillRect/>
          </a:stretch>
        </p:blipFill>
        <p:spPr>
          <a:xfrm>
            <a:off x="1760220" y="2292906"/>
            <a:ext cx="3481149" cy="2151459"/>
          </a:xfrm>
          <a:prstGeom prst="rect">
            <a:avLst/>
          </a:prstGeom>
        </p:spPr>
      </p:pic>
      <p:sp>
        <p:nvSpPr>
          <p:cNvPr id="6" name="Text 3"/>
          <p:cNvSpPr/>
          <p:nvPr/>
        </p:nvSpPr>
        <p:spPr>
          <a:xfrm>
            <a:off x="1760220"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Generating AI-Assisted Robots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7" name="Text 4"/>
          <p:cNvSpPr/>
          <p:nvPr/>
        </p:nvSpPr>
        <p:spPr>
          <a:xfrm>
            <a:off x="1760220" y="5653802"/>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"Design a robot that assists humans in their everyday tasks, enhancing their quality of life."</a:t>
            </a:r>
            <a:endParaRPr lang="en-US" sz="1750" dirty="0"/>
          </a:p>
        </p:txBody>
      </p:sp>
      <p:pic>
        <p:nvPicPr>
          <p:cNvPr id="8" name="Image 1" descr="preencoded.png"/>
          <p:cNvPicPr>
            <a:picLocks noChangeAspect="1"/>
          </p:cNvPicPr>
          <p:nvPr/>
        </p:nvPicPr>
        <p:blipFill>
          <a:blip r:embed="rId4"/>
          <a:stretch>
            <a:fillRect/>
          </a:stretch>
        </p:blipFill>
        <p:spPr>
          <a:xfrm>
            <a:off x="5574625" y="2292906"/>
            <a:ext cx="3481149" cy="2151459"/>
          </a:xfrm>
          <a:prstGeom prst="rect">
            <a:avLst/>
          </a:prstGeom>
        </p:spPr>
      </p:pic>
      <p:sp>
        <p:nvSpPr>
          <p:cNvPr id="9" name="Text 5"/>
          <p:cNvSpPr/>
          <p:nvPr/>
        </p:nvSpPr>
        <p:spPr>
          <a:xfrm>
            <a:off x="5574625"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Creating Abstract Digital Art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0" name="Text 6"/>
          <p:cNvSpPr/>
          <p:nvPr/>
        </p:nvSpPr>
        <p:spPr>
          <a:xfrm>
            <a:off x="5574625"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"Generate an abstract artwork that evokes a sense of tranquility and wonder."</a:t>
            </a:r>
            <a:endParaRPr lang="en-US" sz="1750" dirty="0"/>
          </a:p>
        </p:txBody>
      </p:sp>
      <p:pic>
        <p:nvPicPr>
          <p:cNvPr id="11" name="Image 2" descr="preencoded.png"/>
          <p:cNvPicPr>
            <a:picLocks noChangeAspect="1"/>
          </p:cNvPicPr>
          <p:nvPr/>
        </p:nvPicPr>
        <p:blipFill>
          <a:blip r:embed="rId5"/>
          <a:stretch>
            <a:fillRect/>
          </a:stretch>
        </p:blipFill>
        <p:spPr>
          <a:xfrm>
            <a:off x="9389031" y="2292906"/>
            <a:ext cx="3481149" cy="2151459"/>
          </a:xfrm>
          <a:prstGeom prst="rect">
            <a:avLst/>
          </a:prstGeom>
        </p:spPr>
      </p:pic>
      <p:sp>
        <p:nvSpPr>
          <p:cNvPr id="12" name="Text 7"/>
          <p:cNvSpPr/>
          <p:nvPr/>
        </p:nvSpPr>
        <p:spPr>
          <a:xfrm>
            <a:off x="9389031" y="4722019"/>
            <a:ext cx="3481149" cy="70961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Designing Futuristic Cityscapes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3" name="Text 8"/>
          <p:cNvSpPr/>
          <p:nvPr/>
        </p:nvSpPr>
        <p:spPr>
          <a:xfrm>
            <a:off x="9389031" y="5653802"/>
            <a:ext cx="3481149" cy="1066205"/>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Prompt: "Imagine a futuristic cityscape that represents a utopian vision of society."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7" name="Text 5"/>
          <p:cNvSpPr/>
          <p:nvPr/>
        </p:nvSpPr>
        <p:spPr>
          <a:xfrm>
            <a:off x="833199" y="2451021"/>
            <a:ext cx="9982155" cy="4093288"/>
          </a:xfrm>
          <a:prstGeom prst="rect">
            <a:avLst/>
          </a:prstGeom>
          <a:noFill/>
          <a:ln/>
        </p:spPr>
        <p:txBody>
          <a:bodyPr wrap="none" rtlCol="0" anchor="t"/>
          <a:lstStyle/>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The capability of a machine to imitate intelligent </a:t>
            </a:r>
          </a:p>
          <a:p>
            <a:pPr marL="0" indent="0">
              <a:lnSpc>
                <a:spcPct val="200000"/>
              </a:lnSpc>
              <a:buNone/>
              <a:tabLst>
                <a:tab pos="4845050" algn="l"/>
              </a:tabLst>
            </a:pPr>
            <a:r>
              <a:rPr lang="en-US" sz="4400" spc="-150" dirty="0">
                <a:solidFill>
                  <a:srgbClr val="60A9FF"/>
                </a:solidFill>
                <a:latin typeface="Open Sans" panose="020B0606030504020204" pitchFamily="34" charset="0"/>
                <a:ea typeface="Open Sans" panose="020B0606030504020204" pitchFamily="34" charset="0"/>
                <a:cs typeface="Open Sans" panose="020B0606030504020204" pitchFamily="34" charset="0"/>
              </a:rPr>
              <a:t> human behavior.</a:t>
            </a:r>
            <a:endParaRPr lang="en-US" sz="4400" spc="-15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259577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a:spLocks noGrp="1" noRot="1" noMove="1" noResize="1" noEditPoints="1" noAdjustHandles="1" noChangeArrowheads="1" noChangeShapeType="1"/>
          </p:cNvSpPr>
          <p:nvPr/>
        </p:nvSpPr>
        <p:spPr>
          <a:xfrm>
            <a:off x="0" y="-12105"/>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656987"/>
            <a:ext cx="1021627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Prompt Engineering and its Significance</a:t>
            </a:r>
            <a:endParaRPr lang="en-US" sz="4374" dirty="0"/>
          </a:p>
        </p:txBody>
      </p:sp>
      <p:sp>
        <p:nvSpPr>
          <p:cNvPr id="5" name="Shape 3"/>
          <p:cNvSpPr/>
          <p:nvPr/>
        </p:nvSpPr>
        <p:spPr>
          <a:xfrm>
            <a:off x="2349103" y="1795701"/>
            <a:ext cx="44410" cy="5776793"/>
          </a:xfrm>
          <a:prstGeom prst="rect">
            <a:avLst/>
          </a:prstGeom>
          <a:solidFill>
            <a:srgbClr val="140099"/>
          </a:solidFill>
          <a:ln/>
        </p:spPr>
        <p:txBody>
          <a:bodyPr/>
          <a:lstStyle/>
          <a:p>
            <a:endParaRPr lang="en-IN"/>
          </a:p>
        </p:txBody>
      </p:sp>
      <p:sp>
        <p:nvSpPr>
          <p:cNvPr id="6" name="Shape 4"/>
          <p:cNvSpPr/>
          <p:nvPr/>
        </p:nvSpPr>
        <p:spPr>
          <a:xfrm>
            <a:off x="2621220" y="2197001"/>
            <a:ext cx="777597" cy="44410"/>
          </a:xfrm>
          <a:prstGeom prst="rect">
            <a:avLst/>
          </a:prstGeom>
          <a:solidFill>
            <a:srgbClr val="140099"/>
          </a:solidFill>
          <a:ln/>
        </p:spPr>
        <p:txBody>
          <a:bodyPr/>
          <a:lstStyle/>
          <a:p>
            <a:endParaRPr lang="en-IN"/>
          </a:p>
        </p:txBody>
      </p:sp>
      <p:sp>
        <p:nvSpPr>
          <p:cNvPr id="7" name="Shape 5"/>
          <p:cNvSpPr/>
          <p:nvPr/>
        </p:nvSpPr>
        <p:spPr>
          <a:xfrm>
            <a:off x="2121277" y="1969294"/>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8" name="Text 6"/>
          <p:cNvSpPr/>
          <p:nvPr/>
        </p:nvSpPr>
        <p:spPr>
          <a:xfrm>
            <a:off x="2292370" y="2010966"/>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593306" y="2017871"/>
            <a:ext cx="369177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What is Prompt Engineering?</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Prompt engineering is a process of selecting the right prompts to create the desired output from a generative AI model.</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2621220" y="4196655"/>
            <a:ext cx="777597" cy="44410"/>
          </a:xfrm>
          <a:prstGeom prst="rect">
            <a:avLst/>
          </a:prstGeom>
          <a:solidFill>
            <a:srgbClr val="140099"/>
          </a:solidFill>
          <a:ln/>
        </p:spPr>
        <p:txBody>
          <a:bodyPr/>
          <a:lstStyle/>
          <a:p>
            <a:endParaRPr lang="en-IN"/>
          </a:p>
        </p:txBody>
      </p:sp>
      <p:sp>
        <p:nvSpPr>
          <p:cNvPr id="12" name="Shape 10"/>
          <p:cNvSpPr/>
          <p:nvPr/>
        </p:nvSpPr>
        <p:spPr>
          <a:xfrm>
            <a:off x="2121277" y="3968948"/>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3" name="Text 11"/>
          <p:cNvSpPr/>
          <p:nvPr/>
        </p:nvSpPr>
        <p:spPr>
          <a:xfrm>
            <a:off x="2273320" y="4010620"/>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3593306" y="4017526"/>
            <a:ext cx="366962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Importance of Good Prompts</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Well-crafted prompts can significantly influence generative AI model behaviour. They can impact the accuracy and creativity of generated outputs.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2621220" y="6196310"/>
            <a:ext cx="777597" cy="44410"/>
          </a:xfrm>
          <a:prstGeom prst="rect">
            <a:avLst/>
          </a:prstGeom>
          <a:solidFill>
            <a:srgbClr val="140099"/>
          </a:solidFill>
          <a:ln/>
        </p:spPr>
        <p:txBody>
          <a:bodyPr/>
          <a:lstStyle/>
          <a:p>
            <a:endParaRPr lang="en-IN"/>
          </a:p>
        </p:txBody>
      </p:sp>
      <p:sp>
        <p:nvSpPr>
          <p:cNvPr id="17" name="Shape 15"/>
          <p:cNvSpPr/>
          <p:nvPr/>
        </p:nvSpPr>
        <p:spPr>
          <a:xfrm>
            <a:off x="2121277" y="5968603"/>
            <a:ext cx="499943" cy="499943"/>
          </a:xfrm>
          <a:prstGeom prst="roundRect">
            <a:avLst>
              <a:gd name="adj" fmla="val 20000"/>
            </a:avLst>
          </a:prstGeom>
          <a:solidFill>
            <a:srgbClr val="110080"/>
          </a:solidFill>
          <a:ln w="13811">
            <a:solidFill>
              <a:srgbClr val="140099"/>
            </a:solidFill>
            <a:prstDash val="solid"/>
          </a:ln>
        </p:spPr>
        <p:txBody>
          <a:bodyPr/>
          <a:lstStyle/>
          <a:p>
            <a:endParaRPr lang="en-IN"/>
          </a:p>
        </p:txBody>
      </p:sp>
      <p:sp>
        <p:nvSpPr>
          <p:cNvPr id="18" name="Text 16"/>
          <p:cNvSpPr/>
          <p:nvPr/>
        </p:nvSpPr>
        <p:spPr>
          <a:xfrm>
            <a:off x="2269510" y="6010275"/>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593306" y="6017181"/>
            <a:ext cx="344245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Examples of Good Prompts</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Good prompts should be clear, concise, and specific. For example, "generate a painting of a sunset over the ocean with vibrant colors and a diagonal composition."</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6807079" cy="2144177"/>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Core features and functionalities of ChatGPT platform </a:t>
            </a:r>
            <a:endParaRPr lang="en-IN" sz="4374" b="1" dirty="0">
              <a:solidFill>
                <a:srgbClr val="60A9FF"/>
              </a:solidFill>
              <a:latin typeface="Barlow" pitchFamily="34" charset="0"/>
            </a:endParaRPr>
          </a:p>
        </p:txBody>
      </p:sp>
      <p:grpSp>
        <p:nvGrpSpPr>
          <p:cNvPr id="2" name="Group 1">
            <a:extLst>
              <a:ext uri="{FF2B5EF4-FFF2-40B4-BE49-F238E27FC236}">
                <a16:creationId xmlns:a16="http://schemas.microsoft.com/office/drawing/2014/main" id="{DFB77BCB-5C44-7D77-149D-16AB1780CBDE}"/>
              </a:ext>
            </a:extLst>
          </p:cNvPr>
          <p:cNvGrpSpPr/>
          <p:nvPr/>
        </p:nvGrpSpPr>
        <p:grpSpPr>
          <a:xfrm>
            <a:off x="647400" y="600285"/>
            <a:ext cx="12808208" cy="7414328"/>
            <a:chOff x="259840" y="185487"/>
            <a:chExt cx="11630533" cy="6346346"/>
          </a:xfrm>
        </p:grpSpPr>
        <p:grpSp>
          <p:nvGrpSpPr>
            <p:cNvPr id="3" name="Group 2">
              <a:extLst>
                <a:ext uri="{FF2B5EF4-FFF2-40B4-BE49-F238E27FC236}">
                  <a16:creationId xmlns:a16="http://schemas.microsoft.com/office/drawing/2014/main" id="{67133826-53F5-70E1-AC53-C9C656886ACF}"/>
                </a:ext>
              </a:extLst>
            </p:cNvPr>
            <p:cNvGrpSpPr/>
            <p:nvPr/>
          </p:nvGrpSpPr>
          <p:grpSpPr>
            <a:xfrm>
              <a:off x="259840" y="2124232"/>
              <a:ext cx="5831257" cy="4185499"/>
              <a:chOff x="94740" y="2124232"/>
              <a:chExt cx="5831257" cy="4185499"/>
            </a:xfrm>
          </p:grpSpPr>
          <p:grpSp>
            <p:nvGrpSpPr>
              <p:cNvPr id="61" name="Group 60">
                <a:extLst>
                  <a:ext uri="{FF2B5EF4-FFF2-40B4-BE49-F238E27FC236}">
                    <a16:creationId xmlns:a16="http://schemas.microsoft.com/office/drawing/2014/main" id="{EA344021-62FD-CFE5-60EF-11D173083F43}"/>
                  </a:ext>
                </a:extLst>
              </p:cNvPr>
              <p:cNvGrpSpPr/>
              <p:nvPr/>
            </p:nvGrpSpPr>
            <p:grpSpPr>
              <a:xfrm>
                <a:off x="94740" y="2124232"/>
                <a:ext cx="5831257" cy="4185499"/>
                <a:chOff x="94740" y="2124232"/>
                <a:chExt cx="5831257" cy="4185499"/>
              </a:xfrm>
            </p:grpSpPr>
            <p:sp>
              <p:nvSpPr>
                <p:cNvPr id="95" name="Rectangle 94">
                  <a:extLst>
                    <a:ext uri="{FF2B5EF4-FFF2-40B4-BE49-F238E27FC236}">
                      <a16:creationId xmlns:a16="http://schemas.microsoft.com/office/drawing/2014/main" id="{B7E52A4F-34D2-E833-DD3F-1CD34537DD72}"/>
                    </a:ext>
                  </a:extLst>
                </p:cNvPr>
                <p:cNvSpPr/>
                <p:nvPr/>
              </p:nvSpPr>
              <p:spPr>
                <a:xfrm>
                  <a:off x="97011" y="2124232"/>
                  <a:ext cx="5826715" cy="4185499"/>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95">
                  <a:extLst>
                    <a:ext uri="{FF2B5EF4-FFF2-40B4-BE49-F238E27FC236}">
                      <a16:creationId xmlns:a16="http://schemas.microsoft.com/office/drawing/2014/main" id="{52E0122F-6B54-B8EF-8326-E2B5CBD0548D}"/>
                    </a:ext>
                  </a:extLst>
                </p:cNvPr>
                <p:cNvSpPr/>
                <p:nvPr/>
              </p:nvSpPr>
              <p:spPr>
                <a:xfrm flipV="1">
                  <a:off x="94740" y="2794847"/>
                  <a:ext cx="5831257" cy="27616"/>
                </a:xfrm>
                <a:custGeom>
                  <a:avLst/>
                  <a:gdLst>
                    <a:gd name="connsiteX0" fmla="*/ 0 w 11292840"/>
                    <a:gd name="connsiteY0" fmla="*/ 45720 h 45720"/>
                    <a:gd name="connsiteX1" fmla="*/ 11292840 w 11292840"/>
                    <a:gd name="connsiteY1" fmla="*/ 45720 h 45720"/>
                    <a:gd name="connsiteX2" fmla="*/ 11292840 w 11292840"/>
                    <a:gd name="connsiteY2" fmla="*/ 0 h 45720"/>
                    <a:gd name="connsiteX0" fmla="*/ 0 w 11292840"/>
                    <a:gd name="connsiteY0" fmla="*/ 0 h 0"/>
                    <a:gd name="connsiteX1" fmla="*/ 11292840 w 11292840"/>
                    <a:gd name="connsiteY1" fmla="*/ 0 h 0"/>
                  </a:gdLst>
                  <a:ahLst/>
                  <a:cxnLst>
                    <a:cxn ang="0">
                      <a:pos x="connsiteX0" y="connsiteY0"/>
                    </a:cxn>
                    <a:cxn ang="0">
                      <a:pos x="connsiteX1" y="connsiteY1"/>
                    </a:cxn>
                  </a:cxnLst>
                  <a:rect l="l" t="t" r="r" b="b"/>
                  <a:pathLst>
                    <a:path w="11292840">
                      <a:moveTo>
                        <a:pt x="0" y="0"/>
                      </a:moveTo>
                      <a:lnTo>
                        <a:pt x="11292840" y="0"/>
                      </a:lnTo>
                    </a:path>
                  </a:pathLst>
                </a:custGeom>
                <a:noFill/>
                <a:ln w="6350">
                  <a:solidFill>
                    <a:schemeClr val="bg2">
                      <a:alpha val="2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2">
                        <a:lumMod val="85000"/>
                        <a:lumOff val="15000"/>
                      </a:schemeClr>
                    </a:solidFill>
                    <a:effectLst/>
                    <a:uLnTx/>
                    <a:uFillTx/>
                    <a:latin typeface="Arial" panose="020B0604020202020204"/>
                    <a:ea typeface="+mn-ea"/>
                    <a:cs typeface="+mn-cs"/>
                  </a:endParaRPr>
                </a:p>
              </p:txBody>
            </p:sp>
          </p:grpSp>
          <p:grpSp>
            <p:nvGrpSpPr>
              <p:cNvPr id="62" name="Group 61">
                <a:extLst>
                  <a:ext uri="{FF2B5EF4-FFF2-40B4-BE49-F238E27FC236}">
                    <a16:creationId xmlns:a16="http://schemas.microsoft.com/office/drawing/2014/main" id="{2CC51EA6-9141-1114-91F6-C9F24CA30ABE}"/>
                  </a:ext>
                </a:extLst>
              </p:cNvPr>
              <p:cNvGrpSpPr/>
              <p:nvPr/>
            </p:nvGrpSpPr>
            <p:grpSpPr>
              <a:xfrm>
                <a:off x="266806" y="2320099"/>
                <a:ext cx="5487125" cy="3745732"/>
                <a:chOff x="264426" y="2320099"/>
                <a:chExt cx="5487125" cy="3745732"/>
              </a:xfrm>
            </p:grpSpPr>
            <p:grpSp>
              <p:nvGrpSpPr>
                <p:cNvPr id="63" name="Group 62">
                  <a:extLst>
                    <a:ext uri="{FF2B5EF4-FFF2-40B4-BE49-F238E27FC236}">
                      <a16:creationId xmlns:a16="http://schemas.microsoft.com/office/drawing/2014/main" id="{FEA577EB-C144-BDD2-3CBF-2A46233D8E70}"/>
                    </a:ext>
                  </a:extLst>
                </p:cNvPr>
                <p:cNvGrpSpPr/>
                <p:nvPr/>
              </p:nvGrpSpPr>
              <p:grpSpPr>
                <a:xfrm>
                  <a:off x="264426" y="2320099"/>
                  <a:ext cx="5487125" cy="3745732"/>
                  <a:chOff x="6677171" y="2390509"/>
                  <a:chExt cx="5242750" cy="3578910"/>
                </a:xfrm>
              </p:grpSpPr>
              <p:sp>
                <p:nvSpPr>
                  <p:cNvPr id="83" name="TextBox 82">
                    <a:extLst>
                      <a:ext uri="{FF2B5EF4-FFF2-40B4-BE49-F238E27FC236}">
                        <a16:creationId xmlns:a16="http://schemas.microsoft.com/office/drawing/2014/main" id="{90EB5ADF-BF22-4C3C-A430-156F0419BC50}"/>
                      </a:ext>
                    </a:extLst>
                  </p:cNvPr>
                  <p:cNvSpPr txBox="1"/>
                  <p:nvPr/>
                </p:nvSpPr>
                <p:spPr>
                  <a:xfrm>
                    <a:off x="7437940" y="2390509"/>
                    <a:ext cx="3716688" cy="302053"/>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Salient features of </a:t>
                    </a:r>
                    <a:r>
                      <a:rPr kumimoji="0" lang="en-US" b="1" i="0" u="none" strike="noStrike" kern="1200" cap="none" spc="0" normalizeH="0" baseline="0" noProof="0" dirty="0" err="1">
                        <a:ln>
                          <a:noFill/>
                        </a:ln>
                        <a:solidFill>
                          <a:schemeClr val="bg2"/>
                        </a:solidFill>
                        <a:effectLst/>
                        <a:uLnTx/>
                        <a:uFillTx/>
                        <a:latin typeface="Georgia" panose="02040502050405020303" pitchFamily="18" charset="0"/>
                        <a:cs typeface="Arial" panose="020B0604020202020204" pitchFamily="34" charset="0"/>
                      </a:rPr>
                      <a:t>ChatGPT</a:t>
                    </a:r>
                    <a:r>
                      <a:rPr kumimoji="0" lang="en-US"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 </a:t>
                    </a:r>
                  </a:p>
                </p:txBody>
              </p:sp>
              <p:grpSp>
                <p:nvGrpSpPr>
                  <p:cNvPr id="84" name="Group 83">
                    <a:extLst>
                      <a:ext uri="{FF2B5EF4-FFF2-40B4-BE49-F238E27FC236}">
                        <a16:creationId xmlns:a16="http://schemas.microsoft.com/office/drawing/2014/main" id="{650EE75B-9121-80A0-E191-83E3765A1761}"/>
                      </a:ext>
                    </a:extLst>
                  </p:cNvPr>
                  <p:cNvGrpSpPr/>
                  <p:nvPr/>
                </p:nvGrpSpPr>
                <p:grpSpPr>
                  <a:xfrm>
                    <a:off x="6677171" y="3094081"/>
                    <a:ext cx="5242750" cy="2875338"/>
                    <a:chOff x="6677171" y="3094081"/>
                    <a:chExt cx="5242750" cy="2875338"/>
                  </a:xfrm>
                </p:grpSpPr>
                <p:grpSp>
                  <p:nvGrpSpPr>
                    <p:cNvPr id="85" name="Group 84">
                      <a:extLst>
                        <a:ext uri="{FF2B5EF4-FFF2-40B4-BE49-F238E27FC236}">
                          <a16:creationId xmlns:a16="http://schemas.microsoft.com/office/drawing/2014/main" id="{795601EA-315D-E28B-9667-C4DE08D7DD6E}"/>
                        </a:ext>
                      </a:extLst>
                    </p:cNvPr>
                    <p:cNvGrpSpPr/>
                    <p:nvPr/>
                  </p:nvGrpSpPr>
                  <p:grpSpPr>
                    <a:xfrm>
                      <a:off x="6677171" y="3094081"/>
                      <a:ext cx="5242750" cy="2875338"/>
                      <a:chOff x="6677171" y="3094081"/>
                      <a:chExt cx="5242750" cy="2875338"/>
                    </a:xfrm>
                  </p:grpSpPr>
                  <p:sp>
                    <p:nvSpPr>
                      <p:cNvPr id="91" name="Rectangle: Rounded Corners 90">
                        <a:extLst>
                          <a:ext uri="{FF2B5EF4-FFF2-40B4-BE49-F238E27FC236}">
                            <a16:creationId xmlns:a16="http://schemas.microsoft.com/office/drawing/2014/main" id="{D36D1B91-0852-3FB8-F636-0F7EEA02909F}"/>
                          </a:ext>
                        </a:extLst>
                      </p:cNvPr>
                      <p:cNvSpPr/>
                      <p:nvPr/>
                    </p:nvSpPr>
                    <p:spPr>
                      <a:xfrm flipH="1">
                        <a:off x="6677172"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2" name="Rectangle: Rounded Corners 91">
                        <a:extLst>
                          <a:ext uri="{FF2B5EF4-FFF2-40B4-BE49-F238E27FC236}">
                            <a16:creationId xmlns:a16="http://schemas.microsoft.com/office/drawing/2014/main" id="{3A5EF81D-2621-F777-9F33-F3CDBC879F66}"/>
                          </a:ext>
                        </a:extLst>
                      </p:cNvPr>
                      <p:cNvSpPr/>
                      <p:nvPr/>
                    </p:nvSpPr>
                    <p:spPr>
                      <a:xfrm flipH="1">
                        <a:off x="6677171" y="4586344"/>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3" name="Rectangle: Rounded Corners 92">
                        <a:extLst>
                          <a:ext uri="{FF2B5EF4-FFF2-40B4-BE49-F238E27FC236}">
                            <a16:creationId xmlns:a16="http://schemas.microsoft.com/office/drawing/2014/main" id="{D347262E-71CF-7F52-D827-8E8484C62057}"/>
                          </a:ext>
                        </a:extLst>
                      </p:cNvPr>
                      <p:cNvSpPr/>
                      <p:nvPr/>
                    </p:nvSpPr>
                    <p:spPr>
                      <a:xfrm>
                        <a:off x="9352114" y="3094081"/>
                        <a:ext cx="2567807" cy="1383075"/>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4" name="Rectangle: Rounded Corners 93">
                        <a:extLst>
                          <a:ext uri="{FF2B5EF4-FFF2-40B4-BE49-F238E27FC236}">
                            <a16:creationId xmlns:a16="http://schemas.microsoft.com/office/drawing/2014/main" id="{640F833E-0A04-CBE2-8FC7-9C621267FC76}"/>
                          </a:ext>
                        </a:extLst>
                      </p:cNvPr>
                      <p:cNvSpPr/>
                      <p:nvPr/>
                    </p:nvSpPr>
                    <p:spPr>
                      <a:xfrm>
                        <a:off x="9352112" y="4586344"/>
                        <a:ext cx="2567807" cy="1383074"/>
                      </a:xfrm>
                      <a:prstGeom prst="roundRect">
                        <a:avLst/>
                      </a:pr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nvGrpSpPr>
                    <p:cNvPr id="86" name="Group 85">
                      <a:extLst>
                        <a:ext uri="{FF2B5EF4-FFF2-40B4-BE49-F238E27FC236}">
                          <a16:creationId xmlns:a16="http://schemas.microsoft.com/office/drawing/2014/main" id="{798FDCAA-8F0C-BFCC-4E40-53C6E84B726A}"/>
                        </a:ext>
                      </a:extLst>
                    </p:cNvPr>
                    <p:cNvGrpSpPr/>
                    <p:nvPr/>
                  </p:nvGrpSpPr>
                  <p:grpSpPr>
                    <a:xfrm>
                      <a:off x="8633533" y="3863305"/>
                      <a:ext cx="1334577" cy="1336891"/>
                      <a:chOff x="8633533" y="3863305"/>
                      <a:chExt cx="1334577" cy="1336891"/>
                    </a:xfrm>
                  </p:grpSpPr>
                  <p:sp>
                    <p:nvSpPr>
                      <p:cNvPr id="87" name="Freeform: Shape 86">
                        <a:extLst>
                          <a:ext uri="{FF2B5EF4-FFF2-40B4-BE49-F238E27FC236}">
                            <a16:creationId xmlns:a16="http://schemas.microsoft.com/office/drawing/2014/main" id="{DCC52DBA-5AC5-3A8F-2BBC-A29091152CAE}"/>
                          </a:ext>
                        </a:extLst>
                      </p:cNvPr>
                      <p:cNvSpPr/>
                      <p:nvPr/>
                    </p:nvSpPr>
                    <p:spPr>
                      <a:xfrm flipH="1">
                        <a:off x="8633533" y="3863305"/>
                        <a:ext cx="612839" cy="613851"/>
                      </a:xfrm>
                      <a:custGeom>
                        <a:avLst/>
                        <a:gdLst>
                          <a:gd name="connsiteX0" fmla="*/ 0 w 848882"/>
                          <a:gd name="connsiteY0" fmla="*/ 0 h 850284"/>
                          <a:gd name="connsiteX1" fmla="*/ 0 w 848882"/>
                          <a:gd name="connsiteY1" fmla="*/ 530980 h 850284"/>
                          <a:gd name="connsiteX2" fmla="*/ 319304 w 848882"/>
                          <a:gd name="connsiteY2" fmla="*/ 850284 h 850284"/>
                          <a:gd name="connsiteX3" fmla="*/ 848882 w 848882"/>
                          <a:gd name="connsiteY3" fmla="*/ 850284 h 850284"/>
                          <a:gd name="connsiteX4" fmla="*/ 847902 w 848882"/>
                          <a:gd name="connsiteY4" fmla="*/ 830848 h 850284"/>
                          <a:gd name="connsiteX5" fmla="*/ 19472 w 848882"/>
                          <a:gd name="connsiteY5" fmla="*/ 985 h 850284"/>
                          <a:gd name="connsiteX6" fmla="*/ 0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0" y="0"/>
                            </a:moveTo>
                            <a:lnTo>
                              <a:pt x="0" y="530980"/>
                            </a:lnTo>
                            <a:cubicBezTo>
                              <a:pt x="0" y="707327"/>
                              <a:pt x="142957" y="850284"/>
                              <a:pt x="319304" y="850284"/>
                            </a:cubicBezTo>
                            <a:lnTo>
                              <a:pt x="848882" y="850284"/>
                            </a:lnTo>
                            <a:lnTo>
                              <a:pt x="847902" y="830848"/>
                            </a:lnTo>
                            <a:cubicBezTo>
                              <a:pt x="803542" y="393285"/>
                              <a:pt x="456280" y="45422"/>
                              <a:pt x="19472" y="985"/>
                            </a:cubicBezTo>
                            <a:lnTo>
                              <a:pt x="0"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8" name="Freeform: Shape 87">
                        <a:extLst>
                          <a:ext uri="{FF2B5EF4-FFF2-40B4-BE49-F238E27FC236}">
                            <a16:creationId xmlns:a16="http://schemas.microsoft.com/office/drawing/2014/main" id="{17AF0734-0A25-D6F4-73BF-8C4802CE8652}"/>
                          </a:ext>
                        </a:extLst>
                      </p:cNvPr>
                      <p:cNvSpPr/>
                      <p:nvPr/>
                    </p:nvSpPr>
                    <p:spPr>
                      <a:xfrm flipH="1">
                        <a:off x="9355271" y="3863305"/>
                        <a:ext cx="612839" cy="613851"/>
                      </a:xfrm>
                      <a:custGeom>
                        <a:avLst/>
                        <a:gdLst>
                          <a:gd name="connsiteX0" fmla="*/ 848882 w 848882"/>
                          <a:gd name="connsiteY0" fmla="*/ 0 h 850284"/>
                          <a:gd name="connsiteX1" fmla="*/ 829410 w 848882"/>
                          <a:gd name="connsiteY1" fmla="*/ 985 h 850284"/>
                          <a:gd name="connsiteX2" fmla="*/ 980 w 848882"/>
                          <a:gd name="connsiteY2" fmla="*/ 830848 h 850284"/>
                          <a:gd name="connsiteX3" fmla="*/ 0 w 848882"/>
                          <a:gd name="connsiteY3" fmla="*/ 850284 h 850284"/>
                          <a:gd name="connsiteX4" fmla="*/ 529578 w 848882"/>
                          <a:gd name="connsiteY4" fmla="*/ 850284 h 850284"/>
                          <a:gd name="connsiteX5" fmla="*/ 848882 w 848882"/>
                          <a:gd name="connsiteY5" fmla="*/ 530980 h 850284"/>
                          <a:gd name="connsiteX6" fmla="*/ 848882 w 848882"/>
                          <a:gd name="connsiteY6" fmla="*/ 0 h 85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4">
                            <a:moveTo>
                              <a:pt x="848882" y="0"/>
                            </a:moveTo>
                            <a:lnTo>
                              <a:pt x="829410" y="985"/>
                            </a:lnTo>
                            <a:cubicBezTo>
                              <a:pt x="392602" y="45422"/>
                              <a:pt x="45340" y="393285"/>
                              <a:pt x="980" y="830848"/>
                            </a:cubicBezTo>
                            <a:lnTo>
                              <a:pt x="0" y="850284"/>
                            </a:lnTo>
                            <a:lnTo>
                              <a:pt x="529578" y="850284"/>
                            </a:lnTo>
                            <a:cubicBezTo>
                              <a:pt x="705925" y="850284"/>
                              <a:pt x="848882" y="707327"/>
                              <a:pt x="848882" y="530980"/>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89" name="Freeform: Shape 88">
                        <a:extLst>
                          <a:ext uri="{FF2B5EF4-FFF2-40B4-BE49-F238E27FC236}">
                            <a16:creationId xmlns:a16="http://schemas.microsoft.com/office/drawing/2014/main" id="{1E5F6CA1-C825-6035-D56F-673A7874322F}"/>
                          </a:ext>
                        </a:extLst>
                      </p:cNvPr>
                      <p:cNvSpPr/>
                      <p:nvPr/>
                    </p:nvSpPr>
                    <p:spPr>
                      <a:xfrm flipH="1">
                        <a:off x="8633533" y="4586344"/>
                        <a:ext cx="612839" cy="613852"/>
                      </a:xfrm>
                      <a:custGeom>
                        <a:avLst/>
                        <a:gdLst>
                          <a:gd name="connsiteX0" fmla="*/ 848882 w 848882"/>
                          <a:gd name="connsiteY0" fmla="*/ 0 h 850286"/>
                          <a:gd name="connsiteX1" fmla="*/ 319304 w 848882"/>
                          <a:gd name="connsiteY1" fmla="*/ 0 h 850286"/>
                          <a:gd name="connsiteX2" fmla="*/ 0 w 848882"/>
                          <a:gd name="connsiteY2" fmla="*/ 319304 h 850286"/>
                          <a:gd name="connsiteX3" fmla="*/ 0 w 848882"/>
                          <a:gd name="connsiteY3" fmla="*/ 850286 h 850286"/>
                          <a:gd name="connsiteX4" fmla="*/ 19472 w 848882"/>
                          <a:gd name="connsiteY4" fmla="*/ 849301 h 850286"/>
                          <a:gd name="connsiteX5" fmla="*/ 847902 w 848882"/>
                          <a:gd name="connsiteY5" fmla="*/ 19438 h 850286"/>
                          <a:gd name="connsiteX6" fmla="*/ 848882 w 848882"/>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2" h="850286">
                            <a:moveTo>
                              <a:pt x="848882" y="0"/>
                            </a:moveTo>
                            <a:lnTo>
                              <a:pt x="319304" y="0"/>
                            </a:lnTo>
                            <a:cubicBezTo>
                              <a:pt x="142957" y="0"/>
                              <a:pt x="0" y="142957"/>
                              <a:pt x="0" y="319304"/>
                            </a:cubicBezTo>
                            <a:lnTo>
                              <a:pt x="0" y="850286"/>
                            </a:lnTo>
                            <a:lnTo>
                              <a:pt x="19472" y="849301"/>
                            </a:lnTo>
                            <a:cubicBezTo>
                              <a:pt x="456280" y="804864"/>
                              <a:pt x="803542" y="457001"/>
                              <a:pt x="847902" y="19438"/>
                            </a:cubicBezTo>
                            <a:lnTo>
                              <a:pt x="848882" y="0"/>
                            </a:ln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sp>
                    <p:nvSpPr>
                      <p:cNvPr id="90" name="Freeform: Shape 89">
                        <a:extLst>
                          <a:ext uri="{FF2B5EF4-FFF2-40B4-BE49-F238E27FC236}">
                            <a16:creationId xmlns:a16="http://schemas.microsoft.com/office/drawing/2014/main" id="{20C6BF5D-F67E-48B8-138D-A01FC163EB5B}"/>
                          </a:ext>
                        </a:extLst>
                      </p:cNvPr>
                      <p:cNvSpPr/>
                      <p:nvPr/>
                    </p:nvSpPr>
                    <p:spPr>
                      <a:xfrm flipH="1">
                        <a:off x="9355270" y="4586344"/>
                        <a:ext cx="612839" cy="613852"/>
                      </a:xfrm>
                      <a:custGeom>
                        <a:avLst/>
                        <a:gdLst>
                          <a:gd name="connsiteX0" fmla="*/ 529579 w 848883"/>
                          <a:gd name="connsiteY0" fmla="*/ 0 h 850286"/>
                          <a:gd name="connsiteX1" fmla="*/ 0 w 848883"/>
                          <a:gd name="connsiteY1" fmla="*/ 0 h 850286"/>
                          <a:gd name="connsiteX2" fmla="*/ 980 w 848883"/>
                          <a:gd name="connsiteY2" fmla="*/ 19438 h 850286"/>
                          <a:gd name="connsiteX3" fmla="*/ 829410 w 848883"/>
                          <a:gd name="connsiteY3" fmla="*/ 849301 h 850286"/>
                          <a:gd name="connsiteX4" fmla="*/ 848883 w 848883"/>
                          <a:gd name="connsiteY4" fmla="*/ 850286 h 850286"/>
                          <a:gd name="connsiteX5" fmla="*/ 848883 w 848883"/>
                          <a:gd name="connsiteY5" fmla="*/ 319304 h 850286"/>
                          <a:gd name="connsiteX6" fmla="*/ 529579 w 848883"/>
                          <a:gd name="connsiteY6" fmla="*/ 0 h 8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8883" h="850286">
                            <a:moveTo>
                              <a:pt x="529579" y="0"/>
                            </a:moveTo>
                            <a:lnTo>
                              <a:pt x="0" y="0"/>
                            </a:lnTo>
                            <a:lnTo>
                              <a:pt x="980" y="19438"/>
                            </a:lnTo>
                            <a:cubicBezTo>
                              <a:pt x="45340" y="457001"/>
                              <a:pt x="392602" y="804864"/>
                              <a:pt x="829410" y="849301"/>
                            </a:cubicBezTo>
                            <a:lnTo>
                              <a:pt x="848883" y="850286"/>
                            </a:lnTo>
                            <a:lnTo>
                              <a:pt x="848883" y="319304"/>
                            </a:lnTo>
                            <a:cubicBezTo>
                              <a:pt x="848883" y="142957"/>
                              <a:pt x="705926" y="0"/>
                              <a:pt x="529579" y="0"/>
                            </a:cubicBez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2">
                              <a:lumMod val="85000"/>
                              <a:lumOff val="15000"/>
                            </a:schemeClr>
                          </a:solidFill>
                          <a:latin typeface="Arial" panose="020B0604020202020204" pitchFamily="34" charset="0"/>
                          <a:cs typeface="Arial" panose="020B0604020202020204" pitchFamily="34" charset="0"/>
                        </a:endParaRPr>
                      </a:p>
                    </p:txBody>
                  </p:sp>
                </p:grpSp>
              </p:grpSp>
            </p:grpSp>
            <p:grpSp>
              <p:nvGrpSpPr>
                <p:cNvPr id="64" name="Group 63">
                  <a:extLst>
                    <a:ext uri="{FF2B5EF4-FFF2-40B4-BE49-F238E27FC236}">
                      <a16:creationId xmlns:a16="http://schemas.microsoft.com/office/drawing/2014/main" id="{EC0043A3-B2B0-7272-0B75-3982F30147C4}"/>
                    </a:ext>
                  </a:extLst>
                </p:cNvPr>
                <p:cNvGrpSpPr/>
                <p:nvPr/>
              </p:nvGrpSpPr>
              <p:grpSpPr>
                <a:xfrm>
                  <a:off x="540544" y="3065540"/>
                  <a:ext cx="5121294" cy="2712839"/>
                  <a:chOff x="540544" y="3065540"/>
                  <a:chExt cx="5121294" cy="2712839"/>
                </a:xfrm>
              </p:grpSpPr>
              <p:grpSp>
                <p:nvGrpSpPr>
                  <p:cNvPr id="65" name="Group 64">
                    <a:extLst>
                      <a:ext uri="{FF2B5EF4-FFF2-40B4-BE49-F238E27FC236}">
                        <a16:creationId xmlns:a16="http://schemas.microsoft.com/office/drawing/2014/main" id="{3AB77320-3FBE-857C-BC0C-5277BA9C8892}"/>
                      </a:ext>
                    </a:extLst>
                  </p:cNvPr>
                  <p:cNvGrpSpPr/>
                  <p:nvPr/>
                </p:nvGrpSpPr>
                <p:grpSpPr>
                  <a:xfrm>
                    <a:off x="540544" y="3065540"/>
                    <a:ext cx="5121294" cy="2712839"/>
                    <a:chOff x="540544" y="3065540"/>
                    <a:chExt cx="5121294" cy="2712839"/>
                  </a:xfrm>
                </p:grpSpPr>
                <p:grpSp>
                  <p:nvGrpSpPr>
                    <p:cNvPr id="71" name="Group 70">
                      <a:extLst>
                        <a:ext uri="{FF2B5EF4-FFF2-40B4-BE49-F238E27FC236}">
                          <a16:creationId xmlns:a16="http://schemas.microsoft.com/office/drawing/2014/main" id="{323EA7C5-A5CA-DE85-27D5-0DC1D6604ABA}"/>
                        </a:ext>
                      </a:extLst>
                    </p:cNvPr>
                    <p:cNvGrpSpPr/>
                    <p:nvPr/>
                  </p:nvGrpSpPr>
                  <p:grpSpPr>
                    <a:xfrm>
                      <a:off x="540544" y="3065540"/>
                      <a:ext cx="1975703" cy="1287548"/>
                      <a:chOff x="7666096" y="2914368"/>
                      <a:chExt cx="1975703" cy="1287548"/>
                    </a:xfrm>
                  </p:grpSpPr>
                  <p:sp>
                    <p:nvSpPr>
                      <p:cNvPr id="81" name="TextBox 80">
                        <a:extLst>
                          <a:ext uri="{FF2B5EF4-FFF2-40B4-BE49-F238E27FC236}">
                            <a16:creationId xmlns:a16="http://schemas.microsoft.com/office/drawing/2014/main" id="{27271F18-97A8-6D3D-C2DF-DC55DBC6E61F}"/>
                          </a:ext>
                        </a:extLst>
                      </p:cNvPr>
                      <p:cNvSpPr txBox="1"/>
                      <p:nvPr/>
                    </p:nvSpPr>
                    <p:spPr>
                      <a:xfrm>
                        <a:off x="7666096" y="3293036"/>
                        <a:ext cx="1975703" cy="908880"/>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Generate dynamic and in-depth virtual responses for each task assigned in written form </a:t>
                        </a:r>
                      </a:p>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Offer better </a:t>
                        </a:r>
                        <a:br>
                          <a:rPr lang="en-US" sz="1050" dirty="0">
                            <a:solidFill>
                              <a:schemeClr val="bg2">
                                <a:lumMod val="95000"/>
                              </a:schemeClr>
                            </a:solidFill>
                            <a:latin typeface="Arial" panose="020B0604020202020204" pitchFamily="34" charset="0"/>
                            <a:cs typeface="Arial" panose="020B0604020202020204" pitchFamily="34" charset="0"/>
                          </a:rPr>
                        </a:br>
                        <a:r>
                          <a:rPr lang="en-US" sz="1050" dirty="0">
                            <a:solidFill>
                              <a:schemeClr val="bg2">
                                <a:lumMod val="95000"/>
                              </a:schemeClr>
                            </a:solidFill>
                            <a:latin typeface="Arial" panose="020B0604020202020204" pitchFamily="34" charset="0"/>
                            <a:cs typeface="Arial" panose="020B0604020202020204" pitchFamily="34" charset="0"/>
                          </a:rPr>
                          <a:t>conversational communication  </a:t>
                        </a:r>
                      </a:p>
                    </p:txBody>
                  </p:sp>
                  <p:sp>
                    <p:nvSpPr>
                      <p:cNvPr id="82" name="TextBox 81">
                        <a:extLst>
                          <a:ext uri="{FF2B5EF4-FFF2-40B4-BE49-F238E27FC236}">
                            <a16:creationId xmlns:a16="http://schemas.microsoft.com/office/drawing/2014/main" id="{4B4244EF-B8C6-B670-32A6-FFAB897CED59}"/>
                          </a:ext>
                        </a:extLst>
                      </p:cNvPr>
                      <p:cNvSpPr txBox="1"/>
                      <p:nvPr/>
                    </p:nvSpPr>
                    <p:spPr>
                      <a:xfrm>
                        <a:off x="7666096" y="2914368"/>
                        <a:ext cx="1889304"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Optimum quality responses to queries </a:t>
                        </a:r>
                      </a:p>
                    </p:txBody>
                  </p:sp>
                </p:grpSp>
                <p:grpSp>
                  <p:nvGrpSpPr>
                    <p:cNvPr id="72" name="Group 71">
                      <a:extLst>
                        <a:ext uri="{FF2B5EF4-FFF2-40B4-BE49-F238E27FC236}">
                          <a16:creationId xmlns:a16="http://schemas.microsoft.com/office/drawing/2014/main" id="{802546C4-59B2-1CB3-9A21-4AF4E8E65671}"/>
                        </a:ext>
                      </a:extLst>
                    </p:cNvPr>
                    <p:cNvGrpSpPr/>
                    <p:nvPr/>
                  </p:nvGrpSpPr>
                  <p:grpSpPr>
                    <a:xfrm>
                      <a:off x="3686135" y="3065540"/>
                      <a:ext cx="1975703" cy="1379753"/>
                      <a:chOff x="7666096" y="2916727"/>
                      <a:chExt cx="1975703" cy="1379753"/>
                    </a:xfrm>
                  </p:grpSpPr>
                  <p:sp>
                    <p:nvSpPr>
                      <p:cNvPr id="79" name="TextBox 78">
                        <a:extLst>
                          <a:ext uri="{FF2B5EF4-FFF2-40B4-BE49-F238E27FC236}">
                            <a16:creationId xmlns:a16="http://schemas.microsoft.com/office/drawing/2014/main" id="{C3C90E1D-1B9B-FCF8-419C-F3A8D78029E5}"/>
                          </a:ext>
                        </a:extLst>
                      </p:cNvPr>
                      <p:cNvSpPr txBox="1"/>
                      <p:nvPr/>
                    </p:nvSpPr>
                    <p:spPr>
                      <a:xfrm>
                        <a:off x="7666096" y="3295395"/>
                        <a:ext cx="1975703" cy="1001085"/>
                      </a:xfrm>
                      <a:prstGeom prst="rect">
                        <a:avLst/>
                      </a:prstGeom>
                      <a:noFill/>
                    </p:spPr>
                    <p:txBody>
                      <a:bodyPr wrap="square" anchor="t">
                        <a:spAutoFit/>
                      </a:bodyPr>
                      <a:lstStyle/>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Platform is trained on huge amount of textual data enabling it to offer wide range </a:t>
                        </a:r>
                        <a:br>
                          <a:rPr lang="en-US" sz="1000" dirty="0">
                            <a:solidFill>
                              <a:schemeClr val="bg2">
                                <a:lumMod val="95000"/>
                              </a:schemeClr>
                            </a:solidFill>
                            <a:latin typeface="Arial" panose="020B0604020202020204" pitchFamily="34" charset="0"/>
                            <a:cs typeface="Arial" panose="020B0604020202020204" pitchFamily="34" charset="0"/>
                          </a:rPr>
                        </a:br>
                        <a:r>
                          <a:rPr lang="en-US" sz="1000" dirty="0">
                            <a:solidFill>
                              <a:schemeClr val="bg2">
                                <a:lumMod val="95000"/>
                              </a:schemeClr>
                            </a:solidFill>
                            <a:latin typeface="Arial" panose="020B0604020202020204" pitchFamily="34" charset="0"/>
                            <a:cs typeface="Arial" panose="020B0604020202020204" pitchFamily="34" charset="0"/>
                          </a:rPr>
                          <a:t>of responses </a:t>
                        </a:r>
                      </a:p>
                      <a:p>
                        <a:pPr marL="182880" indent="-182880">
                          <a:buFont typeface="Courier New" panose="02070309020205020404" pitchFamily="49" charset="0"/>
                          <a:buChar char="o"/>
                        </a:pPr>
                        <a:r>
                          <a:rPr lang="en-US" sz="1000" dirty="0">
                            <a:solidFill>
                              <a:schemeClr val="bg2">
                                <a:lumMod val="95000"/>
                              </a:schemeClr>
                            </a:solidFill>
                            <a:latin typeface="Arial" panose="020B0604020202020204" pitchFamily="34" charset="0"/>
                            <a:cs typeface="Arial" panose="020B0604020202020204" pitchFamily="34" charset="0"/>
                          </a:rPr>
                          <a:t>Competent in completing tasks  related to text generation, translation, summarization, etc. </a:t>
                        </a:r>
                      </a:p>
                    </p:txBody>
                  </p:sp>
                  <p:sp>
                    <p:nvSpPr>
                      <p:cNvPr id="80" name="TextBox 79">
                        <a:extLst>
                          <a:ext uri="{FF2B5EF4-FFF2-40B4-BE49-F238E27FC236}">
                            <a16:creationId xmlns:a16="http://schemas.microsoft.com/office/drawing/2014/main" id="{938510A9-AE69-65E2-482C-876A7EC94414}"/>
                          </a:ext>
                        </a:extLst>
                      </p:cNvPr>
                      <p:cNvSpPr txBox="1"/>
                      <p:nvPr/>
                    </p:nvSpPr>
                    <p:spPr>
                      <a:xfrm>
                        <a:off x="7666096" y="2916727"/>
                        <a:ext cx="1660783" cy="430887"/>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Large-</a:t>
                        </a:r>
                        <a:b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b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scale training </a:t>
                        </a:r>
                      </a:p>
                    </p:txBody>
                  </p:sp>
                </p:grpSp>
                <p:grpSp>
                  <p:nvGrpSpPr>
                    <p:cNvPr id="73" name="Group 72">
                      <a:extLst>
                        <a:ext uri="{FF2B5EF4-FFF2-40B4-BE49-F238E27FC236}">
                          <a16:creationId xmlns:a16="http://schemas.microsoft.com/office/drawing/2014/main" id="{B76456B5-D111-77BA-A956-8EF092141A8F}"/>
                        </a:ext>
                      </a:extLst>
                    </p:cNvPr>
                    <p:cNvGrpSpPr/>
                    <p:nvPr/>
                  </p:nvGrpSpPr>
                  <p:grpSpPr>
                    <a:xfrm>
                      <a:off x="3686135" y="4930302"/>
                      <a:ext cx="1828841" cy="848077"/>
                      <a:chOff x="7666096" y="3227606"/>
                      <a:chExt cx="1828841" cy="848077"/>
                    </a:xfrm>
                  </p:grpSpPr>
                  <p:sp>
                    <p:nvSpPr>
                      <p:cNvPr id="77" name="TextBox 76">
                        <a:extLst>
                          <a:ext uri="{FF2B5EF4-FFF2-40B4-BE49-F238E27FC236}">
                            <a16:creationId xmlns:a16="http://schemas.microsoft.com/office/drawing/2014/main" id="{600F4BCB-906F-D4EE-0E4D-58316B71923A}"/>
                          </a:ext>
                        </a:extLst>
                      </p:cNvPr>
                      <p:cNvSpPr txBox="1"/>
                      <p:nvPr/>
                    </p:nvSpPr>
                    <p:spPr>
                      <a:xfrm>
                        <a:off x="7666097" y="3443419"/>
                        <a:ext cx="1828840" cy="632264"/>
                      </a:xfrm>
                      <a:prstGeom prst="rect">
                        <a:avLst/>
                      </a:prstGeom>
                      <a:noFill/>
                    </p:spPr>
                    <p:txBody>
                      <a:bodyPr wrap="square" anchor="t">
                        <a:spAutoFit/>
                      </a:bodyPr>
                      <a:lstStyle/>
                      <a:p>
                        <a:pPr marL="182880" indent="-182880">
                          <a:buFont typeface="Courier New" panose="02070309020205020404" pitchFamily="49" charset="0"/>
                          <a:buChar char="o"/>
                        </a:pPr>
                        <a:r>
                          <a:rPr lang="en-US" sz="1050" dirty="0">
                            <a:solidFill>
                              <a:schemeClr val="bg2">
                                <a:lumMod val="95000"/>
                              </a:schemeClr>
                            </a:solidFill>
                            <a:latin typeface="Arial" panose="020B0604020202020204" pitchFamily="34" charset="0"/>
                            <a:cs typeface="Arial" panose="020B0604020202020204" pitchFamily="34" charset="0"/>
                          </a:rPr>
                          <a:t>Potential in code writing and debugging, capable in writing poems, songs, essays &amp; articles </a:t>
                        </a:r>
                      </a:p>
                    </p:txBody>
                  </p:sp>
                  <p:sp>
                    <p:nvSpPr>
                      <p:cNvPr id="78" name="TextBox 77">
                        <a:extLst>
                          <a:ext uri="{FF2B5EF4-FFF2-40B4-BE49-F238E27FC236}">
                            <a16:creationId xmlns:a16="http://schemas.microsoft.com/office/drawing/2014/main" id="{7FE098D0-2626-94FE-ADD9-99448EF08603}"/>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Use of </a:t>
                        </a:r>
                        <a:r>
                          <a:rPr kumimoji="0" lang="en-IN" sz="1100" b="1" i="0" u="none" strike="noStrike" kern="1200" cap="none" spc="0" normalizeH="0" baseline="0" noProof="0" dirty="0" err="1">
                            <a:ln>
                              <a:noFill/>
                            </a:ln>
                            <a:solidFill>
                              <a:schemeClr val="bg2"/>
                            </a:solidFill>
                            <a:uLnTx/>
                            <a:uFillTx/>
                            <a:latin typeface="Georgia" panose="02040502050405020303" pitchFamily="18" charset="0"/>
                            <a:ea typeface="Gadugi" panose="020B0502040204020203" pitchFamily="34" charset="0"/>
                          </a:rPr>
                          <a:t>ChatGPT</a:t>
                        </a: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 </a:t>
                        </a:r>
                      </a:p>
                    </p:txBody>
                  </p:sp>
                </p:grpSp>
                <p:grpSp>
                  <p:nvGrpSpPr>
                    <p:cNvPr id="74" name="Group 73">
                      <a:extLst>
                        <a:ext uri="{FF2B5EF4-FFF2-40B4-BE49-F238E27FC236}">
                          <a16:creationId xmlns:a16="http://schemas.microsoft.com/office/drawing/2014/main" id="{F699C5F6-0B9E-F05E-F7B0-51D1284E28FF}"/>
                        </a:ext>
                      </a:extLst>
                    </p:cNvPr>
                    <p:cNvGrpSpPr/>
                    <p:nvPr/>
                  </p:nvGrpSpPr>
                  <p:grpSpPr>
                    <a:xfrm>
                      <a:off x="540544" y="4930302"/>
                      <a:ext cx="2054679" cy="729528"/>
                      <a:chOff x="7666096" y="3227606"/>
                      <a:chExt cx="2054679" cy="729528"/>
                    </a:xfrm>
                  </p:grpSpPr>
                  <p:sp>
                    <p:nvSpPr>
                      <p:cNvPr id="75" name="TextBox 74">
                        <a:extLst>
                          <a:ext uri="{FF2B5EF4-FFF2-40B4-BE49-F238E27FC236}">
                            <a16:creationId xmlns:a16="http://schemas.microsoft.com/office/drawing/2014/main" id="{D4765DE3-0903-7930-CF84-96EE6CC41837}"/>
                          </a:ext>
                        </a:extLst>
                      </p:cNvPr>
                      <p:cNvSpPr txBox="1"/>
                      <p:nvPr/>
                    </p:nvSpPr>
                    <p:spPr>
                      <a:xfrm>
                        <a:off x="7666096" y="3443419"/>
                        <a:ext cx="2054679" cy="513715"/>
                      </a:xfrm>
                      <a:prstGeom prst="rect">
                        <a:avLst/>
                      </a:prstGeom>
                      <a:noFill/>
                    </p:spPr>
                    <p:txBody>
                      <a:bodyPr wrap="square" anchor="t">
                        <a:spAutoFit/>
                      </a:bodyPr>
                      <a:lstStyle/>
                      <a:p>
                        <a:pPr marL="182880" indent="-182880">
                          <a:buFont typeface="Courier New" panose="02070309020205020404" pitchFamily="49" charset="0"/>
                          <a:buChar char="o"/>
                        </a:pPr>
                        <a:r>
                          <a:rPr lang="en-US" sz="1100" dirty="0">
                            <a:solidFill>
                              <a:schemeClr val="bg2">
                                <a:lumMod val="95000"/>
                              </a:schemeClr>
                            </a:solidFill>
                            <a:latin typeface="Arial" panose="020B0604020202020204" pitchFamily="34" charset="0"/>
                            <a:cs typeface="Arial" panose="020B0604020202020204" pitchFamily="34" charset="0"/>
                          </a:rPr>
                          <a:t>ChatGPT can be modified or fine-tuned to perform certain tasks with specific training </a:t>
                        </a:r>
                      </a:p>
                    </p:txBody>
                  </p:sp>
                  <p:sp>
                    <p:nvSpPr>
                      <p:cNvPr id="76" name="TextBox 75">
                        <a:extLst>
                          <a:ext uri="{FF2B5EF4-FFF2-40B4-BE49-F238E27FC236}">
                            <a16:creationId xmlns:a16="http://schemas.microsoft.com/office/drawing/2014/main" id="{681F1D96-98D7-434D-6439-21034ADB84C9}"/>
                          </a:ext>
                        </a:extLst>
                      </p:cNvPr>
                      <p:cNvSpPr txBox="1"/>
                      <p:nvPr/>
                    </p:nvSpPr>
                    <p:spPr>
                      <a:xfrm>
                        <a:off x="7666096" y="3227606"/>
                        <a:ext cx="166078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Adaptability </a:t>
                        </a:r>
                      </a:p>
                    </p:txBody>
                  </p:sp>
                </p:grpSp>
              </p:grpSp>
              <p:grpSp>
                <p:nvGrpSpPr>
                  <p:cNvPr id="66" name="Group 65">
                    <a:extLst>
                      <a:ext uri="{FF2B5EF4-FFF2-40B4-BE49-F238E27FC236}">
                        <a16:creationId xmlns:a16="http://schemas.microsoft.com/office/drawing/2014/main" id="{F6E9119D-AB41-2EA9-06D0-A9C4873DECD7}"/>
                      </a:ext>
                    </a:extLst>
                  </p:cNvPr>
                  <p:cNvGrpSpPr/>
                  <p:nvPr/>
                </p:nvGrpSpPr>
                <p:grpSpPr>
                  <a:xfrm>
                    <a:off x="2429848" y="4069284"/>
                    <a:ext cx="1164487" cy="977939"/>
                    <a:chOff x="2429848" y="4069284"/>
                    <a:chExt cx="1164487" cy="977939"/>
                  </a:xfrm>
                </p:grpSpPr>
                <p:sp>
                  <p:nvSpPr>
                    <p:cNvPr id="67" name="TextBox 66">
                      <a:extLst>
                        <a:ext uri="{FF2B5EF4-FFF2-40B4-BE49-F238E27FC236}">
                          <a16:creationId xmlns:a16="http://schemas.microsoft.com/office/drawing/2014/main" id="{204CBC4D-682D-00A2-E96D-274360F4BA3D}"/>
                        </a:ext>
                      </a:extLst>
                    </p:cNvPr>
                    <p:cNvSpPr txBox="1"/>
                    <p:nvPr/>
                  </p:nvSpPr>
                  <p:spPr>
                    <a:xfrm>
                      <a:off x="2429848"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01</a:t>
                      </a:r>
                    </a:p>
                  </p:txBody>
                </p:sp>
                <p:sp>
                  <p:nvSpPr>
                    <p:cNvPr id="68" name="TextBox 67">
                      <a:extLst>
                        <a:ext uri="{FF2B5EF4-FFF2-40B4-BE49-F238E27FC236}">
                          <a16:creationId xmlns:a16="http://schemas.microsoft.com/office/drawing/2014/main" id="{FA3433FF-C0D6-6BC2-A79F-0922D829960F}"/>
                        </a:ext>
                      </a:extLst>
                    </p:cNvPr>
                    <p:cNvSpPr txBox="1"/>
                    <p:nvPr/>
                  </p:nvSpPr>
                  <p:spPr>
                    <a:xfrm>
                      <a:off x="3104776" y="4069284"/>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02</a:t>
                      </a:r>
                    </a:p>
                  </p:txBody>
                </p:sp>
                <p:sp>
                  <p:nvSpPr>
                    <p:cNvPr id="69" name="TextBox 68">
                      <a:extLst>
                        <a:ext uri="{FF2B5EF4-FFF2-40B4-BE49-F238E27FC236}">
                          <a16:creationId xmlns:a16="http://schemas.microsoft.com/office/drawing/2014/main" id="{9ED89A28-FDD5-8445-0978-B94CCE390E34}"/>
                        </a:ext>
                      </a:extLst>
                    </p:cNvPr>
                    <p:cNvSpPr txBox="1"/>
                    <p:nvPr/>
                  </p:nvSpPr>
                  <p:spPr>
                    <a:xfrm>
                      <a:off x="3104776"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03</a:t>
                      </a:r>
                    </a:p>
                  </p:txBody>
                </p:sp>
                <p:sp>
                  <p:nvSpPr>
                    <p:cNvPr id="70" name="TextBox 69">
                      <a:extLst>
                        <a:ext uri="{FF2B5EF4-FFF2-40B4-BE49-F238E27FC236}">
                          <a16:creationId xmlns:a16="http://schemas.microsoft.com/office/drawing/2014/main" id="{12E74BA7-B0E4-157D-D7C9-A1208B785092}"/>
                        </a:ext>
                      </a:extLst>
                    </p:cNvPr>
                    <p:cNvSpPr txBox="1"/>
                    <p:nvPr/>
                  </p:nvSpPr>
                  <p:spPr>
                    <a:xfrm>
                      <a:off x="2429848" y="4739446"/>
                      <a:ext cx="48955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2"/>
                          </a:solidFill>
                          <a:effectLst/>
                          <a:uLnTx/>
                          <a:uFillTx/>
                          <a:latin typeface="Georgia" panose="02040502050405020303" pitchFamily="18" charset="0"/>
                          <a:cs typeface="Arial" panose="020B0604020202020204" pitchFamily="34" charset="0"/>
                        </a:rPr>
                        <a:t>04</a:t>
                      </a:r>
                    </a:p>
                  </p:txBody>
                </p:sp>
              </p:grpSp>
            </p:grpSp>
          </p:grpSp>
        </p:grpSp>
        <p:grpSp>
          <p:nvGrpSpPr>
            <p:cNvPr id="4" name="Group 3">
              <a:extLst>
                <a:ext uri="{FF2B5EF4-FFF2-40B4-BE49-F238E27FC236}">
                  <a16:creationId xmlns:a16="http://schemas.microsoft.com/office/drawing/2014/main" id="{21403601-7794-387F-F3A4-8A195A732B25}"/>
                </a:ext>
              </a:extLst>
            </p:cNvPr>
            <p:cNvGrpSpPr/>
            <p:nvPr/>
          </p:nvGrpSpPr>
          <p:grpSpPr>
            <a:xfrm>
              <a:off x="6530487" y="185487"/>
              <a:ext cx="5359886" cy="6346346"/>
              <a:chOff x="6530487" y="185487"/>
              <a:chExt cx="5359886" cy="6346346"/>
            </a:xfrm>
          </p:grpSpPr>
          <p:grpSp>
            <p:nvGrpSpPr>
              <p:cNvPr id="5" name="Group 4">
                <a:extLst>
                  <a:ext uri="{FF2B5EF4-FFF2-40B4-BE49-F238E27FC236}">
                    <a16:creationId xmlns:a16="http://schemas.microsoft.com/office/drawing/2014/main" id="{AD58A8F2-4E66-8E1D-2C6F-6CF43ADD1CAC}"/>
                  </a:ext>
                </a:extLst>
              </p:cNvPr>
              <p:cNvGrpSpPr/>
              <p:nvPr/>
            </p:nvGrpSpPr>
            <p:grpSpPr>
              <a:xfrm>
                <a:off x="6530487" y="185487"/>
                <a:ext cx="5359886" cy="6346346"/>
                <a:chOff x="6530487" y="255827"/>
                <a:chExt cx="5359886" cy="6346346"/>
              </a:xfrm>
            </p:grpSpPr>
            <p:cxnSp>
              <p:nvCxnSpPr>
                <p:cNvPr id="7" name="Straight Connector 6">
                  <a:extLst>
                    <a:ext uri="{FF2B5EF4-FFF2-40B4-BE49-F238E27FC236}">
                      <a16:creationId xmlns:a16="http://schemas.microsoft.com/office/drawing/2014/main" id="{1066F37A-1254-2201-8AC2-08488878DE32}"/>
                    </a:ext>
                  </a:extLst>
                </p:cNvPr>
                <p:cNvCxnSpPr>
                  <a:cxnSpLocks/>
                </p:cNvCxnSpPr>
                <p:nvPr/>
              </p:nvCxnSpPr>
              <p:spPr>
                <a:xfrm>
                  <a:off x="6530487" y="255827"/>
                  <a:ext cx="0" cy="6346346"/>
                </a:xfrm>
                <a:prstGeom prst="line">
                  <a:avLst/>
                </a:prstGeom>
                <a:ln w="12700">
                  <a:solidFill>
                    <a:schemeClr val="bg2">
                      <a:alpha val="2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F09CD9E-70F0-9306-4E93-B76ECFDE14FB}"/>
                    </a:ext>
                  </a:extLst>
                </p:cNvPr>
                <p:cNvGrpSpPr/>
                <p:nvPr/>
              </p:nvGrpSpPr>
              <p:grpSpPr>
                <a:xfrm>
                  <a:off x="6530487" y="1243089"/>
                  <a:ext cx="5359886" cy="5083116"/>
                  <a:chOff x="6530487" y="912470"/>
                  <a:chExt cx="5359886" cy="5083116"/>
                </a:xfrm>
              </p:grpSpPr>
              <p:grpSp>
                <p:nvGrpSpPr>
                  <p:cNvPr id="9" name="Group 8">
                    <a:extLst>
                      <a:ext uri="{FF2B5EF4-FFF2-40B4-BE49-F238E27FC236}">
                        <a16:creationId xmlns:a16="http://schemas.microsoft.com/office/drawing/2014/main" id="{B2B53228-1A8A-7E73-C0CD-D2829B967839}"/>
                      </a:ext>
                    </a:extLst>
                  </p:cNvPr>
                  <p:cNvGrpSpPr/>
                  <p:nvPr/>
                </p:nvGrpSpPr>
                <p:grpSpPr>
                  <a:xfrm>
                    <a:off x="6530487" y="1422303"/>
                    <a:ext cx="1935817" cy="4013392"/>
                    <a:chOff x="6530487" y="1422303"/>
                    <a:chExt cx="1935817" cy="4013392"/>
                  </a:xfrm>
                </p:grpSpPr>
                <p:grpSp>
                  <p:nvGrpSpPr>
                    <p:cNvPr id="57" name="Group 56">
                      <a:extLst>
                        <a:ext uri="{FF2B5EF4-FFF2-40B4-BE49-F238E27FC236}">
                          <a16:creationId xmlns:a16="http://schemas.microsoft.com/office/drawing/2014/main" id="{7380FFA6-8605-9234-FF5C-DD7D24CDF0F0}"/>
                        </a:ext>
                      </a:extLst>
                    </p:cNvPr>
                    <p:cNvGrpSpPr/>
                    <p:nvPr/>
                  </p:nvGrpSpPr>
                  <p:grpSpPr>
                    <a:xfrm>
                      <a:off x="6530487" y="1422303"/>
                      <a:ext cx="1935817" cy="4013392"/>
                      <a:chOff x="6335881" y="2310846"/>
                      <a:chExt cx="1454410" cy="3015321"/>
                    </a:xfrm>
                  </p:grpSpPr>
                  <p:sp>
                    <p:nvSpPr>
                      <p:cNvPr id="59" name="Freeform: Shape 58">
                        <a:extLst>
                          <a:ext uri="{FF2B5EF4-FFF2-40B4-BE49-F238E27FC236}">
                            <a16:creationId xmlns:a16="http://schemas.microsoft.com/office/drawing/2014/main" id="{E0C4D8DB-48E8-7DA7-AC1A-D0D5C8B976D8}"/>
                          </a:ext>
                        </a:extLst>
                      </p:cNvPr>
                      <p:cNvSpPr/>
                      <p:nvPr/>
                    </p:nvSpPr>
                    <p:spPr>
                      <a:xfrm>
                        <a:off x="6341086" y="2526612"/>
                        <a:ext cx="1230704" cy="2583791"/>
                      </a:xfrm>
                      <a:custGeom>
                        <a:avLst/>
                        <a:gdLst>
                          <a:gd name="connsiteX0" fmla="*/ 0 w 674824"/>
                          <a:gd name="connsiteY0" fmla="*/ 0 h 1416754"/>
                          <a:gd name="connsiteX1" fmla="*/ 106206 w 674824"/>
                          <a:gd name="connsiteY1" fmla="*/ 10706 h 1416754"/>
                          <a:gd name="connsiteX2" fmla="*/ 674824 w 674824"/>
                          <a:gd name="connsiteY2" fmla="*/ 708377 h 1416754"/>
                          <a:gd name="connsiteX3" fmla="*/ 106206 w 674824"/>
                          <a:gd name="connsiteY3" fmla="*/ 1406048 h 1416754"/>
                          <a:gd name="connsiteX4" fmla="*/ 0 w 674824"/>
                          <a:gd name="connsiteY4" fmla="*/ 1416754 h 1416754"/>
                          <a:gd name="connsiteX5" fmla="*/ 0 w 674824"/>
                          <a:gd name="connsiteY5" fmla="*/ 0 h 141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824" h="1416754">
                            <a:moveTo>
                              <a:pt x="0" y="0"/>
                            </a:moveTo>
                            <a:lnTo>
                              <a:pt x="106206" y="10706"/>
                            </a:lnTo>
                            <a:cubicBezTo>
                              <a:pt x="430716" y="77110"/>
                              <a:pt x="674824" y="364236"/>
                              <a:pt x="674824" y="708377"/>
                            </a:cubicBezTo>
                            <a:cubicBezTo>
                              <a:pt x="674824" y="1052518"/>
                              <a:pt x="430716" y="1339644"/>
                              <a:pt x="106206" y="1406048"/>
                            </a:cubicBezTo>
                            <a:lnTo>
                              <a:pt x="0" y="1416754"/>
                            </a:lnTo>
                            <a:lnTo>
                              <a:pt x="0" y="0"/>
                            </a:lnTo>
                            <a:close/>
                          </a:path>
                        </a:pathLst>
                      </a:custGeom>
                      <a:solidFill>
                        <a:schemeClr val="accent2">
                          <a:alpha val="1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4ACC1C30-7A00-8478-40E6-1A31D42A671D}"/>
                          </a:ext>
                        </a:extLst>
                      </p:cNvPr>
                      <p:cNvSpPr/>
                      <p:nvPr/>
                    </p:nvSpPr>
                    <p:spPr>
                      <a:xfrm>
                        <a:off x="6335881" y="2310846"/>
                        <a:ext cx="1454410" cy="3015321"/>
                      </a:xfrm>
                      <a:custGeom>
                        <a:avLst/>
                        <a:gdLst>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8" fmla="*/ 55533 w 1030239"/>
                          <a:gd name="connsiteY8" fmla="*/ 162261 h 2135919"/>
                          <a:gd name="connsiteX9" fmla="*/ 0 w 1030239"/>
                          <a:gd name="connsiteY9" fmla="*/ 159450 h 2135919"/>
                          <a:gd name="connsiteX10" fmla="*/ 0 w 1030239"/>
                          <a:gd name="connsiteY10" fmla="*/ 0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10" fmla="*/ 93203 w 1030239"/>
                          <a:gd name="connsiteY10" fmla="*/ 199931 h 2135919"/>
                          <a:gd name="connsiteX0" fmla="*/ 55533 w 1030239"/>
                          <a:gd name="connsiteY0" fmla="*/ 162261 h 2135919"/>
                          <a:gd name="connsiteX1" fmla="*/ 0 w 1030239"/>
                          <a:gd name="connsiteY1" fmla="*/ 159450 h 2135919"/>
                          <a:gd name="connsiteX2" fmla="*/ 0 w 1030239"/>
                          <a:gd name="connsiteY2" fmla="*/ 0 h 2135919"/>
                          <a:gd name="connsiteX3" fmla="*/ 71835 w 1030239"/>
                          <a:gd name="connsiteY3" fmla="*/ 3635 h 2135919"/>
                          <a:gd name="connsiteX4" fmla="*/ 1030239 w 1030239"/>
                          <a:gd name="connsiteY4" fmla="*/ 1067959 h 2135919"/>
                          <a:gd name="connsiteX5" fmla="*/ 71835 w 1030239"/>
                          <a:gd name="connsiteY5" fmla="*/ 2132283 h 2135919"/>
                          <a:gd name="connsiteX6" fmla="*/ 0 w 1030239"/>
                          <a:gd name="connsiteY6" fmla="*/ 2135919 h 2135919"/>
                          <a:gd name="connsiteX7" fmla="*/ 0 w 1030239"/>
                          <a:gd name="connsiteY7" fmla="*/ 1976468 h 2135919"/>
                          <a:gd name="connsiteX8" fmla="*/ 55533 w 1030239"/>
                          <a:gd name="connsiteY8" fmla="*/ 1973657 h 2135919"/>
                          <a:gd name="connsiteX9" fmla="*/ 870789 w 1030239"/>
                          <a:gd name="connsiteY9" fmla="*/ 1067959 h 2135919"/>
                          <a:gd name="connsiteX0" fmla="*/ 0 w 1030239"/>
                          <a:gd name="connsiteY0" fmla="*/ 159450 h 2135919"/>
                          <a:gd name="connsiteX1" fmla="*/ 0 w 1030239"/>
                          <a:gd name="connsiteY1" fmla="*/ 0 h 2135919"/>
                          <a:gd name="connsiteX2" fmla="*/ 71835 w 1030239"/>
                          <a:gd name="connsiteY2" fmla="*/ 3635 h 2135919"/>
                          <a:gd name="connsiteX3" fmla="*/ 1030239 w 1030239"/>
                          <a:gd name="connsiteY3" fmla="*/ 1067959 h 2135919"/>
                          <a:gd name="connsiteX4" fmla="*/ 71835 w 1030239"/>
                          <a:gd name="connsiteY4" fmla="*/ 2132283 h 2135919"/>
                          <a:gd name="connsiteX5" fmla="*/ 0 w 1030239"/>
                          <a:gd name="connsiteY5" fmla="*/ 2135919 h 2135919"/>
                          <a:gd name="connsiteX6" fmla="*/ 0 w 1030239"/>
                          <a:gd name="connsiteY6" fmla="*/ 1976468 h 2135919"/>
                          <a:gd name="connsiteX7" fmla="*/ 55533 w 1030239"/>
                          <a:gd name="connsiteY7" fmla="*/ 1973657 h 2135919"/>
                          <a:gd name="connsiteX8" fmla="*/ 870789 w 1030239"/>
                          <a:gd name="connsiteY8"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7" fmla="*/ 870789 w 1030239"/>
                          <a:gd name="connsiteY7" fmla="*/ 1067959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6" fmla="*/ 55533 w 1030239"/>
                          <a:gd name="connsiteY6" fmla="*/ 1973657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 name="connsiteX5" fmla="*/ 0 w 1030239"/>
                          <a:gd name="connsiteY5" fmla="*/ 1976468 h 2135919"/>
                          <a:gd name="connsiteX0" fmla="*/ 0 w 1030239"/>
                          <a:gd name="connsiteY0" fmla="*/ 0 h 2135919"/>
                          <a:gd name="connsiteX1" fmla="*/ 71835 w 1030239"/>
                          <a:gd name="connsiteY1" fmla="*/ 3635 h 2135919"/>
                          <a:gd name="connsiteX2" fmla="*/ 1030239 w 1030239"/>
                          <a:gd name="connsiteY2" fmla="*/ 1067959 h 2135919"/>
                          <a:gd name="connsiteX3" fmla="*/ 71835 w 1030239"/>
                          <a:gd name="connsiteY3" fmla="*/ 2132283 h 2135919"/>
                          <a:gd name="connsiteX4" fmla="*/ 0 w 1030239"/>
                          <a:gd name="connsiteY4" fmla="*/ 2135919 h 213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239" h="2135919">
                            <a:moveTo>
                              <a:pt x="0" y="0"/>
                            </a:moveTo>
                            <a:lnTo>
                              <a:pt x="71835" y="3635"/>
                            </a:lnTo>
                            <a:cubicBezTo>
                              <a:pt x="610156" y="58422"/>
                              <a:pt x="1030239" y="514027"/>
                              <a:pt x="1030239" y="1067959"/>
                            </a:cubicBezTo>
                            <a:cubicBezTo>
                              <a:pt x="1030239" y="1621891"/>
                              <a:pt x="610156" y="2077497"/>
                              <a:pt x="71835" y="2132283"/>
                            </a:cubicBezTo>
                            <a:lnTo>
                              <a:pt x="0" y="2135919"/>
                            </a:lnTo>
                          </a:path>
                        </a:pathLst>
                      </a:custGeom>
                      <a:noFill/>
                      <a:ln w="6350">
                        <a:solidFill>
                          <a:schemeClr val="bg2">
                            <a:alpha val="2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58" name="TextBox 57">
                      <a:extLst>
                        <a:ext uri="{FF2B5EF4-FFF2-40B4-BE49-F238E27FC236}">
                          <a16:creationId xmlns:a16="http://schemas.microsoft.com/office/drawing/2014/main" id="{5D1C9180-231F-3DEE-7B3D-80B5A36DE14E}"/>
                        </a:ext>
                      </a:extLst>
                    </p:cNvPr>
                    <p:cNvSpPr txBox="1"/>
                    <p:nvPr/>
                  </p:nvSpPr>
                  <p:spPr>
                    <a:xfrm rot="16200000">
                      <a:off x="6178690" y="3105836"/>
                      <a:ext cx="2036202" cy="646331"/>
                    </a:xfrm>
                    <a:prstGeom prst="rect">
                      <a:avLst/>
                    </a:prstGeom>
                    <a:noFill/>
                  </p:spPr>
                  <p:txBody>
                    <a:bodyPr wrap="square" anchor="ctr">
                      <a:spAutoFit/>
                    </a:bodyPr>
                    <a:lstStyle/>
                    <a:p>
                      <a:pPr algn="ctr"/>
                      <a:r>
                        <a:rPr lang="en-US" b="1" dirty="0">
                          <a:solidFill>
                            <a:schemeClr val="bg2"/>
                          </a:solidFill>
                          <a:latin typeface="Georgia" panose="02040502050405020303" pitchFamily="18" charset="0"/>
                        </a:rPr>
                        <a:t>Functionalities </a:t>
                      </a:r>
                      <a:br>
                        <a:rPr lang="en-US" b="1" dirty="0">
                          <a:solidFill>
                            <a:schemeClr val="bg2"/>
                          </a:solidFill>
                          <a:latin typeface="Georgia" panose="02040502050405020303" pitchFamily="18" charset="0"/>
                        </a:rPr>
                      </a:br>
                      <a:r>
                        <a:rPr lang="en-US" b="1" dirty="0">
                          <a:solidFill>
                            <a:schemeClr val="bg2"/>
                          </a:solidFill>
                          <a:latin typeface="Georgia" panose="02040502050405020303" pitchFamily="18" charset="0"/>
                        </a:rPr>
                        <a:t>of </a:t>
                      </a:r>
                      <a:r>
                        <a:rPr lang="en-US" b="1" dirty="0" err="1">
                          <a:solidFill>
                            <a:schemeClr val="bg2"/>
                          </a:solidFill>
                          <a:latin typeface="Georgia" panose="02040502050405020303" pitchFamily="18" charset="0"/>
                        </a:rPr>
                        <a:t>ChatGPT</a:t>
                      </a:r>
                      <a:r>
                        <a:rPr lang="en-US" b="1" dirty="0">
                          <a:solidFill>
                            <a:schemeClr val="bg2"/>
                          </a:solidFill>
                          <a:latin typeface="Georgia" panose="02040502050405020303" pitchFamily="18" charset="0"/>
                        </a:rPr>
                        <a:t> </a:t>
                      </a:r>
                    </a:p>
                  </p:txBody>
                </p:sp>
              </p:grpSp>
              <p:grpSp>
                <p:nvGrpSpPr>
                  <p:cNvPr id="10" name="Group 9">
                    <a:extLst>
                      <a:ext uri="{FF2B5EF4-FFF2-40B4-BE49-F238E27FC236}">
                        <a16:creationId xmlns:a16="http://schemas.microsoft.com/office/drawing/2014/main" id="{9FD2A1B7-D2B3-18F8-5830-63523717A327}"/>
                      </a:ext>
                    </a:extLst>
                  </p:cNvPr>
                  <p:cNvGrpSpPr/>
                  <p:nvPr/>
                </p:nvGrpSpPr>
                <p:grpSpPr>
                  <a:xfrm>
                    <a:off x="6785982" y="912470"/>
                    <a:ext cx="5104391" cy="5083116"/>
                    <a:chOff x="6785982" y="912470"/>
                    <a:chExt cx="5104391" cy="5083116"/>
                  </a:xfrm>
                </p:grpSpPr>
                <p:grpSp>
                  <p:nvGrpSpPr>
                    <p:cNvPr id="12" name="Group 11">
                      <a:extLst>
                        <a:ext uri="{FF2B5EF4-FFF2-40B4-BE49-F238E27FC236}">
                          <a16:creationId xmlns:a16="http://schemas.microsoft.com/office/drawing/2014/main" id="{EC3493CA-8671-D5BE-42B2-94E5E0DB5BC5}"/>
                        </a:ext>
                      </a:extLst>
                    </p:cNvPr>
                    <p:cNvGrpSpPr/>
                    <p:nvPr/>
                  </p:nvGrpSpPr>
                  <p:grpSpPr>
                    <a:xfrm>
                      <a:off x="6785982" y="1321300"/>
                      <a:ext cx="1840861" cy="4227613"/>
                      <a:chOff x="6785982" y="1321300"/>
                      <a:chExt cx="1840861" cy="4227613"/>
                    </a:xfrm>
                  </p:grpSpPr>
                  <p:grpSp>
                    <p:nvGrpSpPr>
                      <p:cNvPr id="36" name="Group 35">
                        <a:extLst>
                          <a:ext uri="{FF2B5EF4-FFF2-40B4-BE49-F238E27FC236}">
                            <a16:creationId xmlns:a16="http://schemas.microsoft.com/office/drawing/2014/main" id="{90A2B280-BAE3-7715-6182-08CC2C7BA058}"/>
                          </a:ext>
                        </a:extLst>
                      </p:cNvPr>
                      <p:cNvGrpSpPr/>
                      <p:nvPr/>
                    </p:nvGrpSpPr>
                    <p:grpSpPr>
                      <a:xfrm>
                        <a:off x="6785982" y="1321300"/>
                        <a:ext cx="367814" cy="362655"/>
                        <a:chOff x="2768653" y="4153849"/>
                        <a:chExt cx="367814" cy="362655"/>
                      </a:xfrm>
                    </p:grpSpPr>
                    <p:sp>
                      <p:nvSpPr>
                        <p:cNvPr id="55" name="Oval 54">
                          <a:extLst>
                            <a:ext uri="{FF2B5EF4-FFF2-40B4-BE49-F238E27FC236}">
                              <a16:creationId xmlns:a16="http://schemas.microsoft.com/office/drawing/2014/main" id="{5356A3E7-8253-B58E-C279-A5EA848E743D}"/>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FDBAED72-4E7C-4CF1-77C1-FD79DC8BCC3F}"/>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01</a:t>
                          </a:r>
                        </a:p>
                      </p:txBody>
                    </p:sp>
                  </p:grpSp>
                  <p:grpSp>
                    <p:nvGrpSpPr>
                      <p:cNvPr id="37" name="Group 36">
                        <a:extLst>
                          <a:ext uri="{FF2B5EF4-FFF2-40B4-BE49-F238E27FC236}">
                            <a16:creationId xmlns:a16="http://schemas.microsoft.com/office/drawing/2014/main" id="{5A7A5796-45A6-BDAB-2BA6-5C582F63F6E2}"/>
                          </a:ext>
                        </a:extLst>
                      </p:cNvPr>
                      <p:cNvGrpSpPr/>
                      <p:nvPr/>
                    </p:nvGrpSpPr>
                    <p:grpSpPr>
                      <a:xfrm>
                        <a:off x="6785982" y="5186258"/>
                        <a:ext cx="367814" cy="362655"/>
                        <a:chOff x="2768653" y="4153849"/>
                        <a:chExt cx="367814" cy="362655"/>
                      </a:xfrm>
                    </p:grpSpPr>
                    <p:sp>
                      <p:nvSpPr>
                        <p:cNvPr id="53" name="Oval 52">
                          <a:extLst>
                            <a:ext uri="{FF2B5EF4-FFF2-40B4-BE49-F238E27FC236}">
                              <a16:creationId xmlns:a16="http://schemas.microsoft.com/office/drawing/2014/main" id="{6C1244E4-B593-EF47-0943-B34E15A3AB0C}"/>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89FE39C0-0095-83DF-99B7-72241EBC2EAE}"/>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07</a:t>
                          </a:r>
                        </a:p>
                      </p:txBody>
                    </p:sp>
                  </p:grpSp>
                  <p:grpSp>
                    <p:nvGrpSpPr>
                      <p:cNvPr id="38" name="Group 37">
                        <a:extLst>
                          <a:ext uri="{FF2B5EF4-FFF2-40B4-BE49-F238E27FC236}">
                            <a16:creationId xmlns:a16="http://schemas.microsoft.com/office/drawing/2014/main" id="{E31C1015-94C6-62FA-C8A5-B8FD4F8438D5}"/>
                          </a:ext>
                        </a:extLst>
                      </p:cNvPr>
                      <p:cNvGrpSpPr/>
                      <p:nvPr/>
                    </p:nvGrpSpPr>
                    <p:grpSpPr>
                      <a:xfrm>
                        <a:off x="7548315" y="1671849"/>
                        <a:ext cx="367814" cy="362655"/>
                        <a:chOff x="2768653" y="4153849"/>
                        <a:chExt cx="367814" cy="362655"/>
                      </a:xfrm>
                    </p:grpSpPr>
                    <p:sp>
                      <p:nvSpPr>
                        <p:cNvPr id="51" name="Oval 50">
                          <a:extLst>
                            <a:ext uri="{FF2B5EF4-FFF2-40B4-BE49-F238E27FC236}">
                              <a16:creationId xmlns:a16="http://schemas.microsoft.com/office/drawing/2014/main" id="{F4548B34-CD58-83A5-6E7C-D0C255438410}"/>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455CDC26-4E93-A4C5-553B-9ACC6CBD0697}"/>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02</a:t>
                          </a:r>
                        </a:p>
                      </p:txBody>
                    </p:sp>
                  </p:grpSp>
                  <p:grpSp>
                    <p:nvGrpSpPr>
                      <p:cNvPr id="39" name="Group 38">
                        <a:extLst>
                          <a:ext uri="{FF2B5EF4-FFF2-40B4-BE49-F238E27FC236}">
                            <a16:creationId xmlns:a16="http://schemas.microsoft.com/office/drawing/2014/main" id="{5034B19A-FD7D-E1AE-961C-6B48B5892C32}"/>
                          </a:ext>
                        </a:extLst>
                      </p:cNvPr>
                      <p:cNvGrpSpPr/>
                      <p:nvPr/>
                    </p:nvGrpSpPr>
                    <p:grpSpPr>
                      <a:xfrm>
                        <a:off x="7586415" y="4774652"/>
                        <a:ext cx="367814" cy="362655"/>
                        <a:chOff x="2806753" y="4115749"/>
                        <a:chExt cx="367814" cy="362655"/>
                      </a:xfrm>
                    </p:grpSpPr>
                    <p:sp>
                      <p:nvSpPr>
                        <p:cNvPr id="49" name="Oval 48">
                          <a:extLst>
                            <a:ext uri="{FF2B5EF4-FFF2-40B4-BE49-F238E27FC236}">
                              <a16:creationId xmlns:a16="http://schemas.microsoft.com/office/drawing/2014/main" id="{AD0644BE-109F-D845-0407-FAAEAD0F2EC6}"/>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4C1907BE-FC57-A24A-6121-9E3E10A0A00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06</a:t>
                          </a:r>
                        </a:p>
                      </p:txBody>
                    </p:sp>
                  </p:grpSp>
                  <p:grpSp>
                    <p:nvGrpSpPr>
                      <p:cNvPr id="40" name="Group 39">
                        <a:extLst>
                          <a:ext uri="{FF2B5EF4-FFF2-40B4-BE49-F238E27FC236}">
                            <a16:creationId xmlns:a16="http://schemas.microsoft.com/office/drawing/2014/main" id="{864A29B7-7713-56F1-2013-505CCB6B0B72}"/>
                          </a:ext>
                        </a:extLst>
                      </p:cNvPr>
                      <p:cNvGrpSpPr/>
                      <p:nvPr/>
                    </p:nvGrpSpPr>
                    <p:grpSpPr>
                      <a:xfrm>
                        <a:off x="8106629" y="2393301"/>
                        <a:ext cx="367814" cy="362655"/>
                        <a:chOff x="2768653" y="4153849"/>
                        <a:chExt cx="367814" cy="362655"/>
                      </a:xfrm>
                    </p:grpSpPr>
                    <p:sp>
                      <p:nvSpPr>
                        <p:cNvPr id="47" name="Oval 46">
                          <a:extLst>
                            <a:ext uri="{FF2B5EF4-FFF2-40B4-BE49-F238E27FC236}">
                              <a16:creationId xmlns:a16="http://schemas.microsoft.com/office/drawing/2014/main" id="{FA652041-EDCF-AEF7-E246-B63279C0A8EB}"/>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9E1B7CC5-E174-0E0B-79C9-B44E90253EAB}"/>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03</a:t>
                          </a:r>
                        </a:p>
                      </p:txBody>
                    </p:sp>
                  </p:grpSp>
                  <p:grpSp>
                    <p:nvGrpSpPr>
                      <p:cNvPr id="41" name="Group 40">
                        <a:extLst>
                          <a:ext uri="{FF2B5EF4-FFF2-40B4-BE49-F238E27FC236}">
                            <a16:creationId xmlns:a16="http://schemas.microsoft.com/office/drawing/2014/main" id="{CE1A130B-E888-5FB3-D2F5-9B380477EFC7}"/>
                          </a:ext>
                        </a:extLst>
                      </p:cNvPr>
                      <p:cNvGrpSpPr/>
                      <p:nvPr/>
                    </p:nvGrpSpPr>
                    <p:grpSpPr>
                      <a:xfrm>
                        <a:off x="8259029" y="3253779"/>
                        <a:ext cx="367814" cy="362655"/>
                        <a:chOff x="2768653" y="4153849"/>
                        <a:chExt cx="367814" cy="362655"/>
                      </a:xfrm>
                    </p:grpSpPr>
                    <p:sp>
                      <p:nvSpPr>
                        <p:cNvPr id="45" name="Oval 44">
                          <a:extLst>
                            <a:ext uri="{FF2B5EF4-FFF2-40B4-BE49-F238E27FC236}">
                              <a16:creationId xmlns:a16="http://schemas.microsoft.com/office/drawing/2014/main" id="{54AA4363-BB19-7292-E37B-41450BB41EF2}"/>
                            </a:ext>
                          </a:extLst>
                        </p:cNvPr>
                        <p:cNvSpPr/>
                        <p:nvPr/>
                      </p:nvSpPr>
                      <p:spPr>
                        <a:xfrm flipH="1">
                          <a:off x="2771533" y="41538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8C1CCFD-F0EB-A6ED-9D06-51A18617539A}"/>
                            </a:ext>
                          </a:extLst>
                        </p:cNvPr>
                        <p:cNvSpPr txBox="1"/>
                        <p:nvPr/>
                      </p:nvSpPr>
                      <p:spPr>
                        <a:xfrm>
                          <a:off x="2768653" y="41966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04</a:t>
                          </a:r>
                        </a:p>
                      </p:txBody>
                    </p:sp>
                  </p:grpSp>
                  <p:grpSp>
                    <p:nvGrpSpPr>
                      <p:cNvPr id="42" name="Group 41">
                        <a:extLst>
                          <a:ext uri="{FF2B5EF4-FFF2-40B4-BE49-F238E27FC236}">
                            <a16:creationId xmlns:a16="http://schemas.microsoft.com/office/drawing/2014/main" id="{20EB9D8F-28E1-10A9-6676-F8F0D6388E1A}"/>
                          </a:ext>
                        </a:extLst>
                      </p:cNvPr>
                      <p:cNvGrpSpPr/>
                      <p:nvPr/>
                    </p:nvGrpSpPr>
                    <p:grpSpPr>
                      <a:xfrm>
                        <a:off x="8093929" y="4109284"/>
                        <a:ext cx="367814" cy="362655"/>
                        <a:chOff x="2806753" y="4115749"/>
                        <a:chExt cx="367814" cy="362655"/>
                      </a:xfrm>
                    </p:grpSpPr>
                    <p:sp>
                      <p:nvSpPr>
                        <p:cNvPr id="43" name="Oval 42">
                          <a:extLst>
                            <a:ext uri="{FF2B5EF4-FFF2-40B4-BE49-F238E27FC236}">
                              <a16:creationId xmlns:a16="http://schemas.microsoft.com/office/drawing/2014/main" id="{7E7B9F88-0398-2A38-0581-9015CDBFE38C}"/>
                            </a:ext>
                          </a:extLst>
                        </p:cNvPr>
                        <p:cNvSpPr/>
                        <p:nvPr/>
                      </p:nvSpPr>
                      <p:spPr>
                        <a:xfrm flipH="1">
                          <a:off x="2809633" y="4115749"/>
                          <a:ext cx="362055" cy="362655"/>
                        </a:xfrm>
                        <a:prstGeom prst="ellipse">
                          <a:avLst/>
                        </a:pr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2">
                                <a:lumMod val="85000"/>
                                <a:lumOff val="15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110C06E-C966-2F52-36EB-6B57409C317C}"/>
                            </a:ext>
                          </a:extLst>
                        </p:cNvPr>
                        <p:cNvSpPr txBox="1"/>
                        <p:nvPr/>
                      </p:nvSpPr>
                      <p:spPr>
                        <a:xfrm>
                          <a:off x="2806753" y="4158577"/>
                          <a:ext cx="367814"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Book Antiqua" panose="02040602050305030304" pitchFamily="18" charset="0"/>
                              <a:cs typeface="Arial" panose="020B0604020202020204" pitchFamily="34" charset="0"/>
                            </a:rPr>
                            <a:t>05</a:t>
                          </a:r>
                        </a:p>
                      </p:txBody>
                    </p:sp>
                  </p:grpSp>
                </p:grpSp>
                <p:grpSp>
                  <p:nvGrpSpPr>
                    <p:cNvPr id="14" name="Group 13">
                      <a:extLst>
                        <a:ext uri="{FF2B5EF4-FFF2-40B4-BE49-F238E27FC236}">
                          <a16:creationId xmlns:a16="http://schemas.microsoft.com/office/drawing/2014/main" id="{5F57E7B3-EF03-474D-20FC-2562C8023CC9}"/>
                        </a:ext>
                      </a:extLst>
                    </p:cNvPr>
                    <p:cNvGrpSpPr/>
                    <p:nvPr/>
                  </p:nvGrpSpPr>
                  <p:grpSpPr>
                    <a:xfrm>
                      <a:off x="7096878" y="912470"/>
                      <a:ext cx="4793495" cy="5083116"/>
                      <a:chOff x="7096878" y="912470"/>
                      <a:chExt cx="4793495" cy="5083116"/>
                    </a:xfrm>
                  </p:grpSpPr>
                  <p:grpSp>
                    <p:nvGrpSpPr>
                      <p:cNvPr id="15" name="Group 14">
                        <a:extLst>
                          <a:ext uri="{FF2B5EF4-FFF2-40B4-BE49-F238E27FC236}">
                            <a16:creationId xmlns:a16="http://schemas.microsoft.com/office/drawing/2014/main" id="{D1F1C6FE-2C10-1C87-8665-6004A8B02E4D}"/>
                          </a:ext>
                        </a:extLst>
                      </p:cNvPr>
                      <p:cNvGrpSpPr/>
                      <p:nvPr/>
                    </p:nvGrpSpPr>
                    <p:grpSpPr>
                      <a:xfrm>
                        <a:off x="7096878" y="912470"/>
                        <a:ext cx="4085107" cy="550582"/>
                        <a:chOff x="9510533" y="3406694"/>
                        <a:chExt cx="4085107" cy="550582"/>
                      </a:xfrm>
                    </p:grpSpPr>
                    <p:sp>
                      <p:nvSpPr>
                        <p:cNvPr id="34" name="TextBox 33">
                          <a:extLst>
                            <a:ext uri="{FF2B5EF4-FFF2-40B4-BE49-F238E27FC236}">
                              <a16:creationId xmlns:a16="http://schemas.microsoft.com/office/drawing/2014/main" id="{53CE2B1D-0F18-6804-EF5D-6ABB9BCB0747}"/>
                            </a:ext>
                          </a:extLst>
                        </p:cNvPr>
                        <p:cNvSpPr txBox="1"/>
                        <p:nvPr/>
                      </p:nvSpPr>
                      <p:spPr>
                        <a:xfrm>
                          <a:off x="9510533" y="3614799"/>
                          <a:ext cx="4085107" cy="342477"/>
                        </a:xfrm>
                        <a:prstGeom prst="rect">
                          <a:avLst/>
                        </a:prstGeom>
                        <a:noFill/>
                      </p:spPr>
                      <p:txBody>
                        <a:bodyPr wrap="square" anchor="ctr">
                          <a:spAutoFit/>
                        </a:bodyPr>
                        <a:lstStyle/>
                        <a:p>
                          <a:r>
                            <a:rPr lang="en-US" sz="1000" dirty="0" err="1">
                              <a:solidFill>
                                <a:schemeClr val="bg2"/>
                              </a:solidFill>
                              <a:latin typeface="Arial" panose="020B0604020202020204" pitchFamily="34" charset="0"/>
                              <a:cs typeface="Arial" panose="020B0604020202020204" pitchFamily="34" charset="0"/>
                            </a:rPr>
                            <a:t>ChatGPT</a:t>
                          </a:r>
                          <a:r>
                            <a:rPr lang="en-US" sz="1000" dirty="0">
                              <a:solidFill>
                                <a:schemeClr val="bg2"/>
                              </a:solidFill>
                              <a:latin typeface="Arial" panose="020B0604020202020204" pitchFamily="34" charset="0"/>
                              <a:cs typeface="Arial" panose="020B0604020202020204" pitchFamily="34" charset="0"/>
                            </a:rPr>
                            <a:t> is competent in generating text that appears to be generated by human. Useful for writing, content creation, etc.</a:t>
                          </a:r>
                        </a:p>
                      </p:txBody>
                    </p:sp>
                    <p:sp>
                      <p:nvSpPr>
                        <p:cNvPr id="35" name="TextBox 34">
                          <a:extLst>
                            <a:ext uri="{FF2B5EF4-FFF2-40B4-BE49-F238E27FC236}">
                              <a16:creationId xmlns:a16="http://schemas.microsoft.com/office/drawing/2014/main" id="{E1340A1C-20FD-441A-F6F0-8105C7F58D8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Generation</a:t>
                          </a:r>
                        </a:p>
                      </p:txBody>
                    </p:sp>
                  </p:grpSp>
                  <p:grpSp>
                    <p:nvGrpSpPr>
                      <p:cNvPr id="16" name="Group 15">
                        <a:extLst>
                          <a:ext uri="{FF2B5EF4-FFF2-40B4-BE49-F238E27FC236}">
                            <a16:creationId xmlns:a16="http://schemas.microsoft.com/office/drawing/2014/main" id="{B90ECB17-AB8C-569B-925B-A4ED3337392A}"/>
                          </a:ext>
                        </a:extLst>
                      </p:cNvPr>
                      <p:cNvGrpSpPr/>
                      <p:nvPr/>
                    </p:nvGrpSpPr>
                    <p:grpSpPr>
                      <a:xfrm>
                        <a:off x="7941529" y="1508787"/>
                        <a:ext cx="3092231" cy="550137"/>
                        <a:chOff x="9510533" y="3406694"/>
                        <a:chExt cx="3092231" cy="550137"/>
                      </a:xfrm>
                    </p:grpSpPr>
                    <p:sp>
                      <p:nvSpPr>
                        <p:cNvPr id="32" name="TextBox 31">
                          <a:extLst>
                            <a:ext uri="{FF2B5EF4-FFF2-40B4-BE49-F238E27FC236}">
                              <a16:creationId xmlns:a16="http://schemas.microsoft.com/office/drawing/2014/main" id="{ACFBD3AC-D5E1-B7F0-9095-EEE4353CC32B}"/>
                            </a:ext>
                          </a:extLst>
                        </p:cNvPr>
                        <p:cNvSpPr txBox="1"/>
                        <p:nvPr/>
                      </p:nvSpPr>
                      <p:spPr>
                        <a:xfrm>
                          <a:off x="9510533" y="3614354"/>
                          <a:ext cx="309223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Prepare responses in a conversation-like manner. Useful for building chatbots and offering virtual assistance </a:t>
                          </a:r>
                        </a:p>
                      </p:txBody>
                    </p:sp>
                    <p:sp>
                      <p:nvSpPr>
                        <p:cNvPr id="33" name="TextBox 32">
                          <a:extLst>
                            <a:ext uri="{FF2B5EF4-FFF2-40B4-BE49-F238E27FC236}">
                              <a16:creationId xmlns:a16="http://schemas.microsoft.com/office/drawing/2014/main" id="{50EAC09D-FEC7-F0F3-9324-E92E2F5B2C8A}"/>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Dialogue Generation</a:t>
                          </a:r>
                        </a:p>
                      </p:txBody>
                    </p:sp>
                  </p:grpSp>
                  <p:grpSp>
                    <p:nvGrpSpPr>
                      <p:cNvPr id="17" name="Group 16">
                        <a:extLst>
                          <a:ext uri="{FF2B5EF4-FFF2-40B4-BE49-F238E27FC236}">
                            <a16:creationId xmlns:a16="http://schemas.microsoft.com/office/drawing/2014/main" id="{DE30FF3B-D85B-8B9A-40DD-A80F5F0D2734}"/>
                          </a:ext>
                        </a:extLst>
                      </p:cNvPr>
                      <p:cNvGrpSpPr/>
                      <p:nvPr/>
                    </p:nvGrpSpPr>
                    <p:grpSpPr>
                      <a:xfrm>
                        <a:off x="8482798" y="2297378"/>
                        <a:ext cx="2740177" cy="601484"/>
                        <a:chOff x="9510533" y="3406694"/>
                        <a:chExt cx="2740177" cy="601484"/>
                      </a:xfrm>
                    </p:grpSpPr>
                    <p:sp>
                      <p:nvSpPr>
                        <p:cNvPr id="30" name="TextBox 29">
                          <a:extLst>
                            <a:ext uri="{FF2B5EF4-FFF2-40B4-BE49-F238E27FC236}">
                              <a16:creationId xmlns:a16="http://schemas.microsoft.com/office/drawing/2014/main" id="{A05BA83C-93AF-CA49-0925-926156CCA44A}"/>
                            </a:ext>
                          </a:extLst>
                        </p:cNvPr>
                        <p:cNvSpPr txBox="1"/>
                        <p:nvPr/>
                      </p:nvSpPr>
                      <p:spPr>
                        <a:xfrm>
                          <a:off x="9510534" y="3533979"/>
                          <a:ext cx="2740176" cy="474199"/>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Chat-GPT is fine-tuned for language translation tasks. Useful for chatbot or customer service applications </a:t>
                          </a:r>
                        </a:p>
                      </p:txBody>
                    </p:sp>
                    <p:sp>
                      <p:nvSpPr>
                        <p:cNvPr id="31" name="TextBox 30">
                          <a:extLst>
                            <a:ext uri="{FF2B5EF4-FFF2-40B4-BE49-F238E27FC236}">
                              <a16:creationId xmlns:a16="http://schemas.microsoft.com/office/drawing/2014/main" id="{C8AF36F3-FA7F-4456-7928-CCBC6C9F14C6}"/>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Language Translation</a:t>
                          </a:r>
                        </a:p>
                      </p:txBody>
                    </p:sp>
                  </p:grpSp>
                  <p:grpSp>
                    <p:nvGrpSpPr>
                      <p:cNvPr id="18" name="Group 17">
                        <a:extLst>
                          <a:ext uri="{FF2B5EF4-FFF2-40B4-BE49-F238E27FC236}">
                            <a16:creationId xmlns:a16="http://schemas.microsoft.com/office/drawing/2014/main" id="{953CE555-B8DB-2B11-8CFB-132186CE85CF}"/>
                          </a:ext>
                        </a:extLst>
                      </p:cNvPr>
                      <p:cNvGrpSpPr/>
                      <p:nvPr/>
                    </p:nvGrpSpPr>
                    <p:grpSpPr>
                      <a:xfrm>
                        <a:off x="8639543" y="3174489"/>
                        <a:ext cx="2664801" cy="550582"/>
                        <a:chOff x="9510533" y="3406694"/>
                        <a:chExt cx="2664801" cy="550582"/>
                      </a:xfrm>
                    </p:grpSpPr>
                    <p:sp>
                      <p:nvSpPr>
                        <p:cNvPr id="28" name="TextBox 27">
                          <a:extLst>
                            <a:ext uri="{FF2B5EF4-FFF2-40B4-BE49-F238E27FC236}">
                              <a16:creationId xmlns:a16="http://schemas.microsoft.com/office/drawing/2014/main" id="{59F6BCD2-2CA7-CC19-3DD8-F7AA2A3A50DA}"/>
                            </a:ext>
                          </a:extLst>
                        </p:cNvPr>
                        <p:cNvSpPr txBox="1"/>
                        <p:nvPr/>
                      </p:nvSpPr>
                      <p:spPr>
                        <a:xfrm>
                          <a:off x="9510533" y="3614799"/>
                          <a:ext cx="2664801"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Fine-tuned for text summarization tasks. Useful for  new articles, detailed documents, etc. </a:t>
                          </a:r>
                        </a:p>
                      </p:txBody>
                    </p:sp>
                    <p:sp>
                      <p:nvSpPr>
                        <p:cNvPr id="29" name="TextBox 28">
                          <a:extLst>
                            <a:ext uri="{FF2B5EF4-FFF2-40B4-BE49-F238E27FC236}">
                              <a16:creationId xmlns:a16="http://schemas.microsoft.com/office/drawing/2014/main" id="{98EFAD83-C3FC-7D3B-4EA3-EE40AB3E12E4}"/>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Summarization</a:t>
                          </a:r>
                        </a:p>
                      </p:txBody>
                    </p:sp>
                  </p:grpSp>
                  <p:grpSp>
                    <p:nvGrpSpPr>
                      <p:cNvPr id="19" name="Group 18">
                        <a:extLst>
                          <a:ext uri="{FF2B5EF4-FFF2-40B4-BE49-F238E27FC236}">
                            <a16:creationId xmlns:a16="http://schemas.microsoft.com/office/drawing/2014/main" id="{6304F79D-E683-F6FE-F67D-83BA7E3F1A23}"/>
                          </a:ext>
                        </a:extLst>
                      </p:cNvPr>
                      <p:cNvGrpSpPr/>
                      <p:nvPr/>
                    </p:nvGrpSpPr>
                    <p:grpSpPr>
                      <a:xfrm>
                        <a:off x="8478458" y="4088734"/>
                        <a:ext cx="3411915" cy="616443"/>
                        <a:chOff x="9548633" y="3368594"/>
                        <a:chExt cx="3411915" cy="616443"/>
                      </a:xfrm>
                    </p:grpSpPr>
                    <p:sp>
                      <p:nvSpPr>
                        <p:cNvPr id="26" name="TextBox 25">
                          <a:extLst>
                            <a:ext uri="{FF2B5EF4-FFF2-40B4-BE49-F238E27FC236}">
                              <a16:creationId xmlns:a16="http://schemas.microsoft.com/office/drawing/2014/main" id="{C13E0052-4A4E-48D1-4F80-3F98698ADF4F}"/>
                            </a:ext>
                          </a:extLst>
                        </p:cNvPr>
                        <p:cNvSpPr txBox="1"/>
                        <p:nvPr/>
                      </p:nvSpPr>
                      <p:spPr>
                        <a:xfrm>
                          <a:off x="9548633" y="3510839"/>
                          <a:ext cx="3411915" cy="474198"/>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 classification task. Useful for sentiment analysis, intent recognition, and additional NLP applications </a:t>
                          </a:r>
                        </a:p>
                      </p:txBody>
                    </p:sp>
                    <p:sp>
                      <p:nvSpPr>
                        <p:cNvPr id="27" name="TextBox 26">
                          <a:extLst>
                            <a:ext uri="{FF2B5EF4-FFF2-40B4-BE49-F238E27FC236}">
                              <a16:creationId xmlns:a16="http://schemas.microsoft.com/office/drawing/2014/main" id="{9A80C5BB-9B94-B3DE-1019-614A5D0C2058}"/>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Classification</a:t>
                          </a:r>
                        </a:p>
                      </p:txBody>
                    </p:sp>
                  </p:grpSp>
                  <p:grpSp>
                    <p:nvGrpSpPr>
                      <p:cNvPr id="20" name="Group 19">
                        <a:extLst>
                          <a:ext uri="{FF2B5EF4-FFF2-40B4-BE49-F238E27FC236}">
                            <a16:creationId xmlns:a16="http://schemas.microsoft.com/office/drawing/2014/main" id="{702C71E8-15F1-258E-ACBA-F97240C69CCD}"/>
                          </a:ext>
                        </a:extLst>
                      </p:cNvPr>
                      <p:cNvGrpSpPr/>
                      <p:nvPr/>
                    </p:nvGrpSpPr>
                    <p:grpSpPr>
                      <a:xfrm>
                        <a:off x="7967593" y="4849419"/>
                        <a:ext cx="3333937" cy="550582"/>
                        <a:chOff x="9548633" y="3368594"/>
                        <a:chExt cx="3333937" cy="550582"/>
                      </a:xfrm>
                    </p:grpSpPr>
                    <p:sp>
                      <p:nvSpPr>
                        <p:cNvPr id="24" name="TextBox 23">
                          <a:extLst>
                            <a:ext uri="{FF2B5EF4-FFF2-40B4-BE49-F238E27FC236}">
                              <a16:creationId xmlns:a16="http://schemas.microsoft.com/office/drawing/2014/main" id="{17C5AC5D-37F4-AAD0-330E-2A49D06EFE27}"/>
                            </a:ext>
                          </a:extLst>
                        </p:cNvPr>
                        <p:cNvSpPr txBox="1"/>
                        <p:nvPr/>
                      </p:nvSpPr>
                      <p:spPr>
                        <a:xfrm>
                          <a:off x="9548633" y="3576699"/>
                          <a:ext cx="3333937"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tweaked for question-answering assignments. Useful for chatbots and customer service applications </a:t>
                          </a:r>
                        </a:p>
                      </p:txBody>
                    </p:sp>
                    <p:sp>
                      <p:nvSpPr>
                        <p:cNvPr id="25" name="TextBox 24">
                          <a:extLst>
                            <a:ext uri="{FF2B5EF4-FFF2-40B4-BE49-F238E27FC236}">
                              <a16:creationId xmlns:a16="http://schemas.microsoft.com/office/drawing/2014/main" id="{CB34AF8B-5963-B757-3DDE-470A59021ABE}"/>
                            </a:ext>
                          </a:extLst>
                        </p:cNvPr>
                        <p:cNvSpPr txBox="1"/>
                        <p:nvPr/>
                      </p:nvSpPr>
                      <p:spPr>
                        <a:xfrm>
                          <a:off x="9548633" y="33685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Question Answering</a:t>
                          </a:r>
                        </a:p>
                      </p:txBody>
                    </p:sp>
                  </p:grpSp>
                  <p:grpSp>
                    <p:nvGrpSpPr>
                      <p:cNvPr id="21" name="Group 20">
                        <a:extLst>
                          <a:ext uri="{FF2B5EF4-FFF2-40B4-BE49-F238E27FC236}">
                            <a16:creationId xmlns:a16="http://schemas.microsoft.com/office/drawing/2014/main" id="{574564F8-0983-210B-38A3-3276F093B34D}"/>
                          </a:ext>
                        </a:extLst>
                      </p:cNvPr>
                      <p:cNvGrpSpPr/>
                      <p:nvPr/>
                    </p:nvGrpSpPr>
                    <p:grpSpPr>
                      <a:xfrm>
                        <a:off x="7113828" y="5445004"/>
                        <a:ext cx="3691333" cy="550582"/>
                        <a:chOff x="9510533" y="3406694"/>
                        <a:chExt cx="3691333" cy="550582"/>
                      </a:xfrm>
                    </p:grpSpPr>
                    <p:sp>
                      <p:nvSpPr>
                        <p:cNvPr id="22" name="TextBox 21">
                          <a:extLst>
                            <a:ext uri="{FF2B5EF4-FFF2-40B4-BE49-F238E27FC236}">
                              <a16:creationId xmlns:a16="http://schemas.microsoft.com/office/drawing/2014/main" id="{FDE10CC7-F7E6-EA67-F0FA-01631F4D1A3D}"/>
                            </a:ext>
                          </a:extLst>
                        </p:cNvPr>
                        <p:cNvSpPr txBox="1"/>
                        <p:nvPr/>
                      </p:nvSpPr>
                      <p:spPr>
                        <a:xfrm>
                          <a:off x="9510534" y="3614799"/>
                          <a:ext cx="3691332" cy="342477"/>
                        </a:xfrm>
                        <a:prstGeom prst="rect">
                          <a:avLst/>
                        </a:prstGeom>
                        <a:noFill/>
                      </p:spPr>
                      <p:txBody>
                        <a:bodyPr wrap="square" anchor="ctr">
                          <a:spAutoFit/>
                        </a:bodyPr>
                        <a:lstStyle/>
                        <a:p>
                          <a:r>
                            <a:rPr lang="en-US" sz="1000" dirty="0">
                              <a:solidFill>
                                <a:schemeClr val="bg2"/>
                              </a:solidFill>
                              <a:latin typeface="Arial" panose="020B0604020202020204" pitchFamily="34" charset="0"/>
                              <a:cs typeface="Arial" panose="020B0604020202020204" pitchFamily="34" charset="0"/>
                            </a:rPr>
                            <a:t>Model can be modified for text-completion assignment. Useful for predictive text input and additional applications. </a:t>
                          </a:r>
                        </a:p>
                      </p:txBody>
                    </p:sp>
                    <p:sp>
                      <p:nvSpPr>
                        <p:cNvPr id="23" name="TextBox 22">
                          <a:extLst>
                            <a:ext uri="{FF2B5EF4-FFF2-40B4-BE49-F238E27FC236}">
                              <a16:creationId xmlns:a16="http://schemas.microsoft.com/office/drawing/2014/main" id="{E54A1802-EEDB-DBB1-3606-0AF07FC7FCEC}"/>
                            </a:ext>
                          </a:extLst>
                        </p:cNvPr>
                        <p:cNvSpPr txBox="1"/>
                        <p:nvPr/>
                      </p:nvSpPr>
                      <p:spPr>
                        <a:xfrm>
                          <a:off x="9510533" y="3406694"/>
                          <a:ext cx="2095313" cy="261610"/>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chemeClr val="bg2"/>
                              </a:solidFill>
                              <a:uLnTx/>
                              <a:uFillTx/>
                              <a:latin typeface="Georgia" panose="02040502050405020303" pitchFamily="18" charset="0"/>
                              <a:ea typeface="Gadugi" panose="020B0502040204020203" pitchFamily="34" charset="0"/>
                            </a:rPr>
                            <a:t>Text Completion</a:t>
                          </a:r>
                        </a:p>
                      </p:txBody>
                    </p:sp>
                  </p:grpSp>
                </p:grpSp>
              </p:grpSp>
            </p:grpSp>
          </p:grpSp>
          <p:sp>
            <p:nvSpPr>
              <p:cNvPr id="6" name="TextBox 5">
                <a:extLst>
                  <a:ext uri="{FF2B5EF4-FFF2-40B4-BE49-F238E27FC236}">
                    <a16:creationId xmlns:a16="http://schemas.microsoft.com/office/drawing/2014/main" id="{A60CD232-46D1-8D60-193B-F34BEB52ED89}"/>
                  </a:ext>
                </a:extLst>
              </p:cNvPr>
              <p:cNvSpPr txBox="1"/>
              <p:nvPr/>
            </p:nvSpPr>
            <p:spPr>
              <a:xfrm>
                <a:off x="7140984" y="568224"/>
                <a:ext cx="4138892" cy="46166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err="1">
                    <a:ln>
                      <a:noFill/>
                    </a:ln>
                    <a:solidFill>
                      <a:schemeClr val="bg2"/>
                    </a:solidFill>
                    <a:effectLst/>
                    <a:uLnTx/>
                    <a:uFillTx/>
                    <a:latin typeface="Arial" panose="020B0604020202020204" pitchFamily="34" charset="0"/>
                    <a:cs typeface="Arial" panose="020B0604020202020204" pitchFamily="34" charset="0"/>
                  </a:rPr>
                  <a:t>ChatGPT</a:t>
                </a:r>
                <a:r>
                  <a:rPr kumimoji="0" lang="en-US" sz="12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 act as a potential language generating model that manages various NLP tasks such as </a:t>
                </a:r>
              </a:p>
            </p:txBody>
          </p:sp>
        </p:grpSp>
      </p:grpSp>
    </p:spTree>
    <p:extLst>
      <p:ext uri="{BB962C8B-B14F-4D97-AF65-F5344CB8AC3E}">
        <p14:creationId xmlns:p14="http://schemas.microsoft.com/office/powerpoint/2010/main" val="2750572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Providing clear instructions</a:t>
            </a:r>
          </a:p>
        </p:txBody>
      </p:sp>
      <p:sp>
        <p:nvSpPr>
          <p:cNvPr id="2" name="Text Placeholder 5">
            <a:extLst>
              <a:ext uri="{FF2B5EF4-FFF2-40B4-BE49-F238E27FC236}">
                <a16:creationId xmlns:a16="http://schemas.microsoft.com/office/drawing/2014/main" id="{DD59DEF2-E8EF-C98D-31ED-49319AB16912}"/>
              </a:ext>
            </a:extLst>
          </p:cNvPr>
          <p:cNvSpPr txBox="1">
            <a:spLocks/>
          </p:cNvSpPr>
          <p:nvPr/>
        </p:nvSpPr>
        <p:spPr>
          <a:xfrm>
            <a:off x="586471" y="1970464"/>
            <a:ext cx="5475116" cy="1077218"/>
          </a:xfrm>
          <a:prstGeom prst="rect">
            <a:avLst/>
          </a:prstGeom>
          <a:solidFill>
            <a:schemeClr val="bg1">
              <a:lumMod val="95000"/>
            </a:schemeClr>
          </a:solidFill>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b="1"/>
              <a:t>Write a product description for a new water bottle</a:t>
            </a:r>
            <a:endParaRPr lang="en-US" sz="1600" b="1" dirty="0"/>
          </a:p>
        </p:txBody>
      </p:sp>
      <p:sp>
        <p:nvSpPr>
          <p:cNvPr id="3" name="Text Placeholder 5">
            <a:extLst>
              <a:ext uri="{FF2B5EF4-FFF2-40B4-BE49-F238E27FC236}">
                <a16:creationId xmlns:a16="http://schemas.microsoft.com/office/drawing/2014/main" id="{7B29CF27-08E9-ED74-0B83-D7928AF8BF93}"/>
              </a:ext>
            </a:extLst>
          </p:cNvPr>
          <p:cNvSpPr txBox="1">
            <a:spLocks/>
          </p:cNvSpPr>
          <p:nvPr/>
        </p:nvSpPr>
        <p:spPr>
          <a:xfrm>
            <a:off x="7997311" y="1970465"/>
            <a:ext cx="5337723" cy="978729"/>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1219170">
              <a:lnSpc>
                <a:spcPct val="90000"/>
              </a:lnSpc>
              <a:spcBef>
                <a:spcPts val="1333"/>
              </a:spcBef>
            </a:pPr>
            <a:r>
              <a:rPr lang="en-US" sz="1600" b="1" dirty="0">
                <a:solidFill>
                  <a:schemeClr val="bg2">
                    <a:lumMod val="25000"/>
                  </a:schemeClr>
                </a:solidFill>
                <a:latin typeface="Lato" panose="020F0502020204030203" pitchFamily="34" charset="0"/>
              </a:rPr>
              <a:t>Write a product description for a new water bottle that is 100% recycled. Be sure to include that it comes in natural colors with no dyes, and each purchase removes 10 pounds of plastic from our oceans</a:t>
            </a:r>
          </a:p>
        </p:txBody>
      </p:sp>
      <p:sp>
        <p:nvSpPr>
          <p:cNvPr id="4" name="Text Placeholder 5">
            <a:extLst>
              <a:ext uri="{FF2B5EF4-FFF2-40B4-BE49-F238E27FC236}">
                <a16:creationId xmlns:a16="http://schemas.microsoft.com/office/drawing/2014/main" id="{5447453F-0212-EE80-8460-3AB94DFF840C}"/>
              </a:ext>
            </a:extLst>
          </p:cNvPr>
          <p:cNvSpPr txBox="1">
            <a:spLocks/>
          </p:cNvSpPr>
          <p:nvPr/>
        </p:nvSpPr>
        <p:spPr>
          <a:xfrm>
            <a:off x="723863"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the latest addition to our product line - the innovative and eco-friendly water bottle. Made from high-quality, BPA-free materials, this bottle is designed to keep your beverages at the perfect temperature for hours. Its sleek and stylish design makes it the perfect accessory for any outdoor activity or workout session. With its convenient carrying handle and leak-proof lid, you  can take it with you wherever you go, without worrying about spills or leaks. Plus, its easy-to-clean design ensures that you can use it again and again, making it the perfect choice for anyone looking for a reliable and sustainable water bottle.</a:t>
            </a:r>
          </a:p>
        </p:txBody>
      </p:sp>
      <p:sp>
        <p:nvSpPr>
          <p:cNvPr id="5" name="Text Placeholder 5">
            <a:extLst>
              <a:ext uri="{FF2B5EF4-FFF2-40B4-BE49-F238E27FC236}">
                <a16:creationId xmlns:a16="http://schemas.microsoft.com/office/drawing/2014/main" id="{ABB9FE6C-4FBC-BE14-2EB7-F5FB6EA152CE}"/>
              </a:ext>
            </a:extLst>
          </p:cNvPr>
          <p:cNvSpPr txBox="1">
            <a:spLocks/>
          </p:cNvSpPr>
          <p:nvPr/>
        </p:nvSpPr>
        <p:spPr>
          <a:xfrm>
            <a:off x="8066280" y="3958403"/>
            <a:ext cx="5337723" cy="2800767"/>
          </a:xfrm>
          <a:prstGeom prst="rect">
            <a:avLst/>
          </a:prstGeom>
          <a:solidFill>
            <a:schemeClr val="bg1">
              <a:lumMod val="95000"/>
            </a:schemeClr>
          </a:solidFill>
        </p:spPr>
        <p:txBody>
          <a:bodyPr vert="horz"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latin typeface="+mn-lt"/>
              </a:rPr>
              <a:t>Introducing our newest water bottle, the eco-friendly choice for the conscious consumer. Made from 100% recycled materials and available in natural colors with no dyes, this bottle is not only stylish but also sustainable. Each purchase of this bottle removes 10 pounds of plastic from our oceans, making it a responsible choice for those who care about the environment. Its durable and leak-proof design makes it perfect for outdoor activities, while its easy-to-carry handle makes it convenient to take on the go. Join us in our mission to reduce plastic waste and choose this eco-friendly water bottle for your daily hydration needs.</a:t>
            </a:r>
          </a:p>
        </p:txBody>
      </p:sp>
      <p:sp>
        <p:nvSpPr>
          <p:cNvPr id="6" name="Arrow: Down 5">
            <a:extLst>
              <a:ext uri="{FF2B5EF4-FFF2-40B4-BE49-F238E27FC236}">
                <a16:creationId xmlns:a16="http://schemas.microsoft.com/office/drawing/2014/main" id="{6367DAEF-6CFE-C32F-A4F5-AF38A62247A5}"/>
              </a:ext>
              <a:ext uri="{C183D7F6-B498-43B3-948B-1728B52AA6E4}">
                <adec:decorative xmlns:adec="http://schemas.microsoft.com/office/drawing/2017/decorative" val="1"/>
              </a:ext>
            </a:extLst>
          </p:cNvPr>
          <p:cNvSpPr/>
          <p:nvPr/>
        </p:nvSpPr>
        <p:spPr bwMode="auto">
          <a:xfrm>
            <a:off x="2980039" y="3047682"/>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Down 6">
            <a:extLst>
              <a:ext uri="{FF2B5EF4-FFF2-40B4-BE49-F238E27FC236}">
                <a16:creationId xmlns:a16="http://schemas.microsoft.com/office/drawing/2014/main" id="{18C67C9D-2ADB-6FF4-3955-77E15A13720F}"/>
              </a:ext>
              <a:ext uri="{C183D7F6-B498-43B3-948B-1728B52AA6E4}">
                <adec:decorative xmlns:adec="http://schemas.microsoft.com/office/drawing/2017/decorative" val="1"/>
              </a:ext>
            </a:extLst>
          </p:cNvPr>
          <p:cNvSpPr/>
          <p:nvPr/>
        </p:nvSpPr>
        <p:spPr bwMode="auto">
          <a:xfrm>
            <a:off x="10322183" y="3047683"/>
            <a:ext cx="687977" cy="6582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F889C64-B257-995E-D321-BC0852441335}"/>
              </a:ext>
              <a:ext uri="{C183D7F6-B498-43B3-948B-1728B52AA6E4}">
                <adec:decorative xmlns:adec="http://schemas.microsoft.com/office/drawing/2017/decorative" val="1"/>
              </a:ext>
            </a:extLst>
          </p:cNvPr>
          <p:cNvCxnSpPr>
            <a:cxnSpLocks/>
          </p:cNvCxnSpPr>
          <p:nvPr/>
        </p:nvCxnSpPr>
        <p:spPr>
          <a:xfrm>
            <a:off x="7126514" y="1711234"/>
            <a:ext cx="0" cy="48071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473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Key elements of a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6" name="Content Placeholder 2">
            <a:extLst>
              <a:ext uri="{FF2B5EF4-FFF2-40B4-BE49-F238E27FC236}">
                <a16:creationId xmlns:a16="http://schemas.microsoft.com/office/drawing/2014/main" id="{9F2F94DA-4B40-C9D3-BDA5-CFA6CE6DBD7B}"/>
              </a:ext>
            </a:extLst>
          </p:cNvPr>
          <p:cNvGraphicFramePr>
            <a:graphicFrameLocks/>
          </p:cNvGraphicFramePr>
          <p:nvPr>
            <p:extLst>
              <p:ext uri="{D42A27DB-BD31-4B8C-83A1-F6EECF244321}">
                <p14:modId xmlns:p14="http://schemas.microsoft.com/office/powerpoint/2010/main" val="3249546634"/>
              </p:ext>
            </p:extLst>
          </p:nvPr>
        </p:nvGraphicFramePr>
        <p:xfrm>
          <a:off x="644056" y="2615979"/>
          <a:ext cx="11395544" cy="4735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8137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5" name="Content Placeholder 2">
            <a:extLst>
              <a:ext uri="{FF2B5EF4-FFF2-40B4-BE49-F238E27FC236}">
                <a16:creationId xmlns:a16="http://schemas.microsoft.com/office/drawing/2014/main" id="{641099B2-F8B2-3D66-6C55-48E317E01E12}"/>
              </a:ext>
            </a:extLst>
          </p:cNvPr>
          <p:cNvGraphicFramePr>
            <a:graphicFrameLocks/>
          </p:cNvGraphicFramePr>
          <p:nvPr>
            <p:extLst>
              <p:ext uri="{D42A27DB-BD31-4B8C-83A1-F6EECF244321}">
                <p14:modId xmlns:p14="http://schemas.microsoft.com/office/powerpoint/2010/main" val="3140448529"/>
              </p:ext>
            </p:extLst>
          </p:nvPr>
        </p:nvGraphicFramePr>
        <p:xfrm>
          <a:off x="644056" y="2112579"/>
          <a:ext cx="11725744" cy="50121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09410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Techniques in prompt engineering</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D85B27AB-3895-DFC4-2F9D-4D6A4FDFC70D}"/>
              </a:ext>
            </a:extLst>
          </p:cNvPr>
          <p:cNvGraphicFramePr>
            <a:graphicFrameLocks/>
          </p:cNvGraphicFramePr>
          <p:nvPr>
            <p:extLst>
              <p:ext uri="{D42A27DB-BD31-4B8C-83A1-F6EECF244321}">
                <p14:modId xmlns:p14="http://schemas.microsoft.com/office/powerpoint/2010/main" val="2500276544"/>
              </p:ext>
            </p:extLst>
          </p:nvPr>
        </p:nvGraphicFramePr>
        <p:xfrm>
          <a:off x="644056" y="2112579"/>
          <a:ext cx="11636844" cy="52386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92043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Create an adequate prompt</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3" name="Content Placeholder 2">
            <a:extLst>
              <a:ext uri="{FF2B5EF4-FFF2-40B4-BE49-F238E27FC236}">
                <a16:creationId xmlns:a16="http://schemas.microsoft.com/office/drawing/2014/main" id="{A96B9ED2-D06F-CE11-6E1A-AE37B05E78FD}"/>
              </a:ext>
            </a:extLst>
          </p:cNvPr>
          <p:cNvGraphicFramePr>
            <a:graphicFrameLocks/>
          </p:cNvGraphicFramePr>
          <p:nvPr>
            <p:extLst>
              <p:ext uri="{D42A27DB-BD31-4B8C-83A1-F6EECF244321}">
                <p14:modId xmlns:p14="http://schemas.microsoft.com/office/powerpoint/2010/main" val="2881018232"/>
              </p:ext>
            </p:extLst>
          </p:nvPr>
        </p:nvGraphicFramePr>
        <p:xfrm>
          <a:off x="838200" y="1825624"/>
          <a:ext cx="11620500" cy="5525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1200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solidFill>
                <a:schemeClr val="bg1"/>
              </a:solidFill>
            </a:endParaRPr>
          </a:p>
        </p:txBody>
      </p:sp>
      <p:sp>
        <p:nvSpPr>
          <p:cNvPr id="4" name="Text 2"/>
          <p:cNvSpPr/>
          <p:nvPr/>
        </p:nvSpPr>
        <p:spPr>
          <a:xfrm>
            <a:off x="833198" y="878324"/>
            <a:ext cx="10660301"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Iterate &amp; Evaluate</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graphicFrame>
        <p:nvGraphicFramePr>
          <p:cNvPr id="8" name="Content Placeholder 2">
            <a:extLst>
              <a:ext uri="{FF2B5EF4-FFF2-40B4-BE49-F238E27FC236}">
                <a16:creationId xmlns:a16="http://schemas.microsoft.com/office/drawing/2014/main" id="{7A818777-508E-7A7E-7BE0-9ECEB21FF149}"/>
              </a:ext>
            </a:extLst>
          </p:cNvPr>
          <p:cNvGraphicFramePr>
            <a:graphicFrameLocks/>
          </p:cNvGraphicFramePr>
          <p:nvPr>
            <p:extLst>
              <p:ext uri="{D42A27DB-BD31-4B8C-83A1-F6EECF244321}">
                <p14:modId xmlns:p14="http://schemas.microsoft.com/office/powerpoint/2010/main" val="510903459"/>
              </p:ext>
            </p:extLst>
          </p:nvPr>
        </p:nvGraphicFramePr>
        <p:xfrm>
          <a:off x="838200" y="1825624"/>
          <a:ext cx="11518900" cy="57816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18200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Primary, supporting, and grounding content</a:t>
            </a:r>
            <a:endParaRPr lang="en-IN" sz="4374" b="1" dirty="0">
              <a:solidFill>
                <a:srgbClr val="60A9FF"/>
              </a:solidFill>
              <a:latin typeface="Barlow" pitchFamily="34" charset="0"/>
            </a:endParaRPr>
          </a:p>
        </p:txBody>
      </p:sp>
      <p:sp>
        <p:nvSpPr>
          <p:cNvPr id="2" name="Text Placeholder 5">
            <a:extLst>
              <a:ext uri="{FF2B5EF4-FFF2-40B4-BE49-F238E27FC236}">
                <a16:creationId xmlns:a16="http://schemas.microsoft.com/office/drawing/2014/main" id="{DB7631E4-77C2-0784-F3E7-7B7C0D1F3852}"/>
              </a:ext>
            </a:extLst>
          </p:cNvPr>
          <p:cNvSpPr txBox="1">
            <a:spLocks/>
          </p:cNvSpPr>
          <p:nvPr/>
        </p:nvSpPr>
        <p:spPr>
          <a:xfrm>
            <a:off x="6364152" y="2073696"/>
            <a:ext cx="6142882" cy="269304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Thanks for your interest in our summer school program.</a:t>
            </a:r>
          </a:p>
          <a:p>
            <a:r>
              <a:rPr lang="en-US" sz="1600" dirty="0"/>
              <a:t>We’re looking for your ideas for webinars on topics such as AI, web development, </a:t>
            </a:r>
            <a:r>
              <a:rPr lang="en-US" sz="1600" i="1" dirty="0">
                <a:solidFill>
                  <a:schemeClr val="accent6">
                    <a:lumMod val="25000"/>
                  </a:schemeClr>
                </a:solidFill>
              </a:rPr>
              <a:t>… &lt;more…&gt;</a:t>
            </a:r>
          </a:p>
          <a:p>
            <a:r>
              <a:rPr lang="en-US" sz="1600" dirty="0"/>
              <a:t>---</a:t>
            </a:r>
          </a:p>
          <a:p>
            <a:endParaRPr lang="en-US" sz="800" dirty="0"/>
          </a:p>
          <a:p>
            <a:r>
              <a:rPr lang="en-US" sz="1600" dirty="0"/>
              <a:t>Topics I'm very interested in: AI, webinar dates, submission deadlines</a:t>
            </a:r>
          </a:p>
          <a:p>
            <a:endParaRPr lang="en-US" sz="1400" dirty="0"/>
          </a:p>
          <a:p>
            <a:r>
              <a:rPr lang="en-US" sz="1600" dirty="0"/>
              <a:t>Extract the key points from the above email, and put them in a bulleted list</a:t>
            </a:r>
          </a:p>
        </p:txBody>
      </p:sp>
      <p:sp>
        <p:nvSpPr>
          <p:cNvPr id="3" name="Speech Bubble: Rectangle 2">
            <a:extLst>
              <a:ext uri="{FF2B5EF4-FFF2-40B4-BE49-F238E27FC236}">
                <a16:creationId xmlns:a16="http://schemas.microsoft.com/office/drawing/2014/main" id="{DD75989E-A673-805B-58E6-47339B64AB20}"/>
              </a:ext>
            </a:extLst>
          </p:cNvPr>
          <p:cNvSpPr/>
          <p:nvPr/>
        </p:nvSpPr>
        <p:spPr bwMode="auto">
          <a:xfrm>
            <a:off x="1591856" y="2144481"/>
            <a:ext cx="2438400" cy="853440"/>
          </a:xfrm>
          <a:prstGeom prst="wedgeRectCallout">
            <a:avLst>
              <a:gd name="adj1" fmla="val 142381"/>
              <a:gd name="adj2" fmla="val -37500"/>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Section markers</a:t>
            </a:r>
          </a:p>
          <a:p>
            <a:pPr algn="ctr" defTabSz="932472" fontAlgn="base">
              <a:lnSpc>
                <a:spcPct val="90000"/>
              </a:lnSpc>
              <a:spcBef>
                <a:spcPct val="0"/>
              </a:spcBef>
              <a:spcAft>
                <a:spcPct val="0"/>
              </a:spcAft>
            </a:pPr>
            <a:r>
              <a:rPr lang="en-US" sz="1800" dirty="0">
                <a:solidFill>
                  <a:schemeClr val="tx1"/>
                </a:solidFill>
                <a:ea typeface="Segoe UI" pitchFamily="34" charset="0"/>
                <a:cs typeface="Segoe UI" pitchFamily="34" charset="0"/>
              </a:rPr>
              <a:t>(--- or ###)</a:t>
            </a:r>
          </a:p>
        </p:txBody>
      </p:sp>
      <p:sp>
        <p:nvSpPr>
          <p:cNvPr id="4" name="Speech Bubble: Rectangle 3">
            <a:extLst>
              <a:ext uri="{FF2B5EF4-FFF2-40B4-BE49-F238E27FC236}">
                <a16:creationId xmlns:a16="http://schemas.microsoft.com/office/drawing/2014/main" id="{DB08B3AA-815E-C1BE-0AA1-887483019CDE}"/>
              </a:ext>
            </a:extLst>
          </p:cNvPr>
          <p:cNvSpPr/>
          <p:nvPr/>
        </p:nvSpPr>
        <p:spPr bwMode="auto">
          <a:xfrm>
            <a:off x="1244143" y="3291833"/>
            <a:ext cx="3444239" cy="853440"/>
          </a:xfrm>
          <a:prstGeom prst="wedgeRectCallout">
            <a:avLst>
              <a:gd name="adj1" fmla="val 97845"/>
              <a:gd name="adj2" fmla="val -94643"/>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Primary</a:t>
            </a:r>
            <a:r>
              <a:rPr lang="en-US" sz="1800" dirty="0">
                <a:solidFill>
                  <a:schemeClr val="tx1"/>
                </a:solidFill>
                <a:ea typeface="Segoe UI" pitchFamily="34" charset="0"/>
                <a:cs typeface="Segoe UI" pitchFamily="34" charset="0"/>
              </a:rPr>
              <a:t> content to be summarized, translated, etc.</a:t>
            </a:r>
            <a:endParaRPr lang="en-US" sz="1800" i="1" dirty="0">
              <a:solidFill>
                <a:schemeClr val="tx1"/>
              </a:solidFill>
              <a:ea typeface="Segoe UI" pitchFamily="34" charset="0"/>
              <a:cs typeface="Segoe UI" pitchFamily="34" charset="0"/>
            </a:endParaRPr>
          </a:p>
        </p:txBody>
      </p:sp>
      <p:sp>
        <p:nvSpPr>
          <p:cNvPr id="5" name="Speech Bubble: Rectangle 4">
            <a:extLst>
              <a:ext uri="{FF2B5EF4-FFF2-40B4-BE49-F238E27FC236}">
                <a16:creationId xmlns:a16="http://schemas.microsoft.com/office/drawing/2014/main" id="{621F4064-A4D1-3E7A-655B-5B662107B1E8}"/>
              </a:ext>
            </a:extLst>
          </p:cNvPr>
          <p:cNvSpPr/>
          <p:nvPr/>
        </p:nvSpPr>
        <p:spPr bwMode="auto">
          <a:xfrm>
            <a:off x="1244143" y="4508677"/>
            <a:ext cx="3274422" cy="853440"/>
          </a:xfrm>
          <a:prstGeom prst="wedgeRectCallout">
            <a:avLst>
              <a:gd name="adj1" fmla="val 105345"/>
              <a:gd name="adj2" fmla="val -106888"/>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Supporting</a:t>
            </a:r>
            <a:r>
              <a:rPr lang="en-US" sz="1800" dirty="0">
                <a:solidFill>
                  <a:schemeClr val="tx1"/>
                </a:solidFill>
                <a:ea typeface="Segoe UI" pitchFamily="34" charset="0"/>
                <a:cs typeface="Segoe UI" pitchFamily="34" charset="0"/>
              </a:rPr>
              <a:t> content to provide clarity / specificity</a:t>
            </a:r>
            <a:endParaRPr lang="en-US" sz="1800" i="1" dirty="0">
              <a:solidFill>
                <a:schemeClr val="tx1"/>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185ADEAA-846D-AC9B-FBE8-EFB151FA0F61}"/>
              </a:ext>
            </a:extLst>
          </p:cNvPr>
          <p:cNvSpPr txBox="1">
            <a:spLocks/>
          </p:cNvSpPr>
          <p:nvPr/>
        </p:nvSpPr>
        <p:spPr>
          <a:xfrm>
            <a:off x="6364152" y="5256679"/>
            <a:ext cx="6142882" cy="1508105"/>
          </a:xfrm>
          <a:prstGeom prst="rect">
            <a:avLst/>
          </a:prstGeom>
          <a:solidFill>
            <a:schemeClr val="bg1">
              <a:lumMod val="95000"/>
            </a:schemeClr>
          </a:solidFill>
        </p:spPr>
        <p:txBody>
          <a:bodyPr vert="horz" wrap="square" lIns="0" tIns="45720" rIns="91440" bIns="45720" rtlCol="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Artificial Intelligence (AI) has evolved over many years  </a:t>
            </a:r>
            <a:r>
              <a:rPr lang="en-US" sz="1600" i="1" dirty="0">
                <a:solidFill>
                  <a:schemeClr val="accent6">
                    <a:lumMod val="25000"/>
                  </a:schemeClr>
                </a:solidFill>
              </a:rPr>
              <a:t>… &lt;more…&gt;</a:t>
            </a:r>
          </a:p>
          <a:p>
            <a:r>
              <a:rPr lang="en-US" sz="1600" dirty="0"/>
              <a:t>---</a:t>
            </a:r>
          </a:p>
          <a:p>
            <a:endParaRPr lang="en-US" sz="800" dirty="0"/>
          </a:p>
          <a:p>
            <a:r>
              <a:rPr lang="en-US" sz="1600" dirty="0"/>
              <a:t>Where and when did the field of AI start?</a:t>
            </a:r>
          </a:p>
        </p:txBody>
      </p:sp>
      <p:sp>
        <p:nvSpPr>
          <p:cNvPr id="7" name="Speech Bubble: Rectangle 6">
            <a:extLst>
              <a:ext uri="{FF2B5EF4-FFF2-40B4-BE49-F238E27FC236}">
                <a16:creationId xmlns:a16="http://schemas.microsoft.com/office/drawing/2014/main" id="{8EB9E24C-453B-F1F5-52F4-509460BEE364}"/>
              </a:ext>
            </a:extLst>
          </p:cNvPr>
          <p:cNvSpPr/>
          <p:nvPr/>
        </p:nvSpPr>
        <p:spPr bwMode="auto">
          <a:xfrm>
            <a:off x="1244143" y="5725521"/>
            <a:ext cx="3177997" cy="853440"/>
          </a:xfrm>
          <a:prstGeom prst="wedgeRectCallout">
            <a:avLst>
              <a:gd name="adj1" fmla="val 109926"/>
              <a:gd name="adj2" fmla="val -42602"/>
            </a:avLst>
          </a:prstGeom>
          <a:ln w="1905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i="1" dirty="0">
                <a:solidFill>
                  <a:schemeClr val="tx1"/>
                </a:solidFill>
                <a:ea typeface="Segoe UI" pitchFamily="34" charset="0"/>
                <a:cs typeface="Segoe UI" pitchFamily="34" charset="0"/>
              </a:rPr>
              <a:t>Grounding</a:t>
            </a:r>
            <a:r>
              <a:rPr lang="en-US" sz="1800" dirty="0">
                <a:solidFill>
                  <a:schemeClr val="tx1"/>
                </a:solidFill>
                <a:ea typeface="Segoe UI" pitchFamily="34" charset="0"/>
                <a:cs typeface="Segoe UI" pitchFamily="34" charset="0"/>
              </a:rPr>
              <a:t> content to define scope for questions</a:t>
            </a:r>
            <a:endParaRPr lang="en-US" sz="1800" i="1"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97151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Chain of thought</a:t>
            </a:r>
          </a:p>
        </p:txBody>
      </p:sp>
      <p:sp>
        <p:nvSpPr>
          <p:cNvPr id="5" name="Text Placeholder 2">
            <a:extLst>
              <a:ext uri="{FF2B5EF4-FFF2-40B4-BE49-F238E27FC236}">
                <a16:creationId xmlns:a16="http://schemas.microsoft.com/office/drawing/2014/main" id="{17B14B5B-D561-7AB1-2A4A-F9F0D684D36E}"/>
              </a:ext>
            </a:extLst>
          </p:cNvPr>
          <p:cNvSpPr txBox="1">
            <a:spLocks/>
          </p:cNvSpPr>
          <p:nvPr/>
        </p:nvSpPr>
        <p:spPr>
          <a:xfrm>
            <a:off x="586470" y="1483696"/>
            <a:ext cx="10515600" cy="338555"/>
          </a:xfrm>
          <a:prstGeom prst="rect">
            <a:avLst/>
          </a:prstGeom>
        </p:spPr>
        <p:txBody>
          <a:bodyPr vert="horz" lIns="91440" tIns="45720" rIns="91440" bIns="45720" rtlCol="0">
            <a:normAutofit lnSpcReduction="10000"/>
          </a:bodyPr>
          <a:lstStyle>
            <a:lvl1pPr marL="304792" indent="-304792" algn="l" defTabSz="1219170" rtl="0" eaLnBrk="1" latinLnBrk="0" hangingPunct="1">
              <a:lnSpc>
                <a:spcPct val="90000"/>
              </a:lnSpc>
              <a:spcBef>
                <a:spcPts val="1333"/>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1pPr>
            <a:lvl2pPr marL="91437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2pPr>
            <a:lvl3pPr marL="1523962" indent="-304792" algn="l" defTabSz="1219170" rtl="0" eaLnBrk="1" latinLnBrk="0" hangingPunct="1">
              <a:lnSpc>
                <a:spcPct val="90000"/>
              </a:lnSpc>
              <a:spcBef>
                <a:spcPts val="667"/>
              </a:spcBef>
              <a:buFont typeface="Courier New" panose="02070309020205020404" pitchFamily="49" charset="0"/>
              <a:buChar char="o"/>
              <a:defRPr sz="2133" kern="1200">
                <a:solidFill>
                  <a:schemeClr val="bg2">
                    <a:lumMod val="25000"/>
                  </a:schemeClr>
                </a:solidFill>
                <a:latin typeface="Lato" panose="020F0502020204030203" pitchFamily="34" charset="0"/>
                <a:ea typeface="+mn-ea"/>
                <a:cs typeface="+mn-cs"/>
              </a:defRPr>
            </a:lvl3pPr>
            <a:lvl4pPr marL="2133547"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4pPr>
            <a:lvl5pPr marL="2743131" indent="-304792" algn="l" defTabSz="1219170" rtl="0" eaLnBrk="1" latinLnBrk="0" hangingPunct="1">
              <a:lnSpc>
                <a:spcPct val="90000"/>
              </a:lnSpc>
              <a:spcBef>
                <a:spcPts val="667"/>
              </a:spcBef>
              <a:buFont typeface="Courier New" panose="02070309020205020404" pitchFamily="49" charset="0"/>
              <a:buChar char="o"/>
              <a:defRPr sz="1867" kern="1200">
                <a:solidFill>
                  <a:schemeClr val="bg2">
                    <a:lumMod val="25000"/>
                  </a:schemeClr>
                </a:solidFill>
                <a:latin typeface="Lato" panose="020F0502020204030203" pitchFamily="34"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1333"/>
              </a:spcBef>
              <a:spcAft>
                <a:spcPts val="0"/>
              </a:spcAft>
              <a:buClrTx/>
              <a:buSzTx/>
              <a:buFont typeface="Courier New" panose="02070309020205020404" pitchFamily="49" charset="0"/>
              <a:buNone/>
              <a:tabLst/>
              <a:defRPr/>
            </a:pPr>
            <a:r>
              <a:rPr kumimoji="0" lang="en-US" sz="1867" b="0" i="0" u="none" strike="noStrike" kern="1200" cap="none" spc="0" normalizeH="0" baseline="0" noProof="0" dirty="0">
                <a:ln>
                  <a:noFill/>
                </a:ln>
                <a:solidFill>
                  <a:schemeClr val="bg1"/>
                </a:solidFill>
                <a:effectLst/>
                <a:uLnTx/>
                <a:uFillTx/>
                <a:latin typeface="Lato" panose="020F0502020204030203" pitchFamily="34" charset="0"/>
                <a:ea typeface="+mn-ea"/>
                <a:cs typeface="+mn-cs"/>
              </a:rPr>
              <a:t>Ask a model to break down its response and explain its reasoning</a:t>
            </a:r>
          </a:p>
        </p:txBody>
      </p:sp>
      <p:sp>
        <p:nvSpPr>
          <p:cNvPr id="6" name="TextBox 5">
            <a:extLst>
              <a:ext uri="{FF2B5EF4-FFF2-40B4-BE49-F238E27FC236}">
                <a16:creationId xmlns:a16="http://schemas.microsoft.com/office/drawing/2014/main" id="{40BCFA13-742C-14E6-F409-CC5247F2ECA8}"/>
              </a:ext>
            </a:extLst>
          </p:cNvPr>
          <p:cNvSpPr txBox="1"/>
          <p:nvPr/>
        </p:nvSpPr>
        <p:spPr>
          <a:xfrm>
            <a:off x="586471" y="2229190"/>
            <a:ext cx="11341100" cy="33855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Light" panose="020F0302020204030204"/>
                <a:ea typeface="Cascadia Code" panose="020B0609020000020004" pitchFamily="49" charset="0"/>
                <a:cs typeface="Cascadia Code" panose="020B0609020000020004" pitchFamily="49" charset="0"/>
                <a:sym typeface="Arial"/>
              </a:rPr>
              <a:t>What sport is easiest to learn but hardest to master? Give a step by step approach of your thoughts, ending in your answer</a:t>
            </a:r>
          </a:p>
        </p:txBody>
      </p:sp>
      <p:sp>
        <p:nvSpPr>
          <p:cNvPr id="7" name="TextBox 6">
            <a:extLst>
              <a:ext uri="{FF2B5EF4-FFF2-40B4-BE49-F238E27FC236}">
                <a16:creationId xmlns:a16="http://schemas.microsoft.com/office/drawing/2014/main" id="{99DE0698-1C84-E1FD-A34A-657BBCA7BE95}"/>
              </a:ext>
            </a:extLst>
          </p:cNvPr>
          <p:cNvSpPr txBox="1"/>
          <p:nvPr/>
        </p:nvSpPr>
        <p:spPr>
          <a:xfrm>
            <a:off x="586470" y="3014845"/>
            <a:ext cx="12456429" cy="4678204"/>
          </a:xfrm>
          <a:prstGeom prst="rect">
            <a:avLst/>
          </a:prstGeom>
          <a:solidFill>
            <a:srgbClr val="97ABBC"/>
          </a:solidFill>
        </p:spPr>
        <p:txBody>
          <a:bodyPr wrap="square">
            <a:sp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1: Identify the criteria for "easy to learn" and "hard to master" sports.</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For a sport to be considered easy to learn, it should have simple rules and require minimal equipment For a sport to be considered hard to master, it should require years of practice to perfect and have a large variety of techniques and strategies…</a:t>
            </a: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2: Consider different sports that fit these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Some sports that could be considered easy to learn but hard to master include:</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Simple rules, easy to pick up, but requires years of practice to master all the different shots and strategies.</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Golf: Basic swing mechanics are easy to learn but perfecting them takes a lifetime of practice. </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a:t>
            </a:r>
          </a:p>
          <a:p>
            <a:pPr marL="285750" marR="0" lvl="0" indent="-285750" defTabSz="914400" eaLnBrk="1" fontAlgn="auto" latinLnBrk="0" hangingPunct="1">
              <a:lnSpc>
                <a:spcPct val="100000"/>
              </a:lnSpc>
              <a:spcBef>
                <a:spcPts val="0"/>
              </a:spcBef>
              <a:spcAft>
                <a:spcPts val="0"/>
              </a:spcAft>
              <a:buClr>
                <a:srgbClr val="000000"/>
              </a:buClr>
              <a:buSzTx/>
              <a:buFontTx/>
              <a:buChar char="-"/>
              <a:tabLst/>
              <a:defRPr/>
            </a:pPr>
            <a:endPar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3: Evaluate each sport based on the criteria.</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Tennis and golf both require expensive equipment, which could make them less accessible to beginners. In terms of skill ceiling and time required to master, tennis and golf both have a high skill ceiling and require years of practice to perfect….</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b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b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Step 4: Make a decision based on the evaluation.</a:t>
            </a: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323130"/>
                </a:solidFill>
                <a:effectLst/>
                <a:uLnTx/>
                <a:uFillTx/>
                <a:latin typeface="Segoe UI" panose="020B0502040204020203" pitchFamily="34" charset="0"/>
                <a:cs typeface="Arial"/>
                <a:sym typeface="Arial"/>
              </a:rPr>
              <a:t>Based on the above criteria and evaluation, I would say that tennis is the sport that is easiest to learn but hardest to master. While it may require expensive equipment, it is still accessible to many people. The basic rules and techniques are easy to learn, but mastering all the different shots and strategies takes years of practice…</a:t>
            </a:r>
          </a:p>
        </p:txBody>
      </p:sp>
    </p:spTree>
    <p:extLst>
      <p:ext uri="{BB962C8B-B14F-4D97-AF65-F5344CB8AC3E}">
        <p14:creationId xmlns:p14="http://schemas.microsoft.com/office/powerpoint/2010/main" val="3297831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AI?</a:t>
            </a:r>
            <a:endParaRPr lang="en-US" sz="4374" dirty="0"/>
          </a:p>
        </p:txBody>
      </p:sp>
      <p:sp>
        <p:nvSpPr>
          <p:cNvPr id="18" name="Rectangle 17">
            <a:extLst>
              <a:ext uri="{FF2B5EF4-FFF2-40B4-BE49-F238E27FC236}">
                <a16:creationId xmlns:a16="http://schemas.microsoft.com/office/drawing/2014/main" id="{A2F77B01-B280-0B5C-8F31-E86A44354FCB}"/>
              </a:ext>
            </a:extLst>
          </p:cNvPr>
          <p:cNvSpPr/>
          <p:nvPr/>
        </p:nvSpPr>
        <p:spPr>
          <a:xfrm>
            <a:off x="9965016" y="3285717"/>
            <a:ext cx="2544756" cy="1274195"/>
          </a:xfrm>
          <a:prstGeom prst="rect">
            <a:avLst/>
          </a:prstGeom>
          <a:solidFill>
            <a:srgbClr val="FF0000"/>
          </a:solidFill>
        </p:spPr>
        <p:txBody>
          <a:bodyPr wrap="square">
            <a:spAutoFit/>
          </a:bodyPr>
          <a:lstStyle/>
          <a:p>
            <a:pPr algn="ctr" defTabSz="548640"/>
            <a:r>
              <a:rPr lang="en-US" sz="3840" dirty="0">
                <a:solidFill>
                  <a:srgbClr val="FFFFFF"/>
                </a:solidFill>
                <a:latin typeface="Tw Cen MT" panose="020B0602020104020603"/>
              </a:rPr>
              <a:t>Artificial Intelligence</a:t>
            </a:r>
            <a:endParaRPr lang="en-IN" sz="3840" dirty="0">
              <a:solidFill>
                <a:prstClr val="black"/>
              </a:solidFill>
              <a:latin typeface="Tw Cen MT" panose="020B0602020104020603"/>
            </a:endParaRPr>
          </a:p>
        </p:txBody>
      </p:sp>
      <p:sp>
        <p:nvSpPr>
          <p:cNvPr id="19" name="Rectangle 18">
            <a:extLst>
              <a:ext uri="{FF2B5EF4-FFF2-40B4-BE49-F238E27FC236}">
                <a16:creationId xmlns:a16="http://schemas.microsoft.com/office/drawing/2014/main" id="{D7B7EFB1-68B0-A54D-0F81-06AE934078B1}"/>
              </a:ext>
            </a:extLst>
          </p:cNvPr>
          <p:cNvSpPr/>
          <p:nvPr/>
        </p:nvSpPr>
        <p:spPr>
          <a:xfrm>
            <a:off x="1937997" y="3062204"/>
            <a:ext cx="2426730" cy="1865126"/>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Machine</a:t>
            </a:r>
          </a:p>
          <a:p>
            <a:pPr algn="ctr" defTabSz="548640">
              <a:defRPr/>
            </a:pPr>
            <a:r>
              <a:rPr lang="en-US" sz="3840" kern="0" dirty="0">
                <a:solidFill>
                  <a:prstClr val="black">
                    <a:lumMod val="75000"/>
                    <a:lumOff val="25000"/>
                  </a:prstClr>
                </a:solidFill>
                <a:latin typeface="Tw Cen MT" panose="020B0602020104020603"/>
              </a:rPr>
              <a:t>or </a:t>
            </a:r>
            <a:br>
              <a:rPr lang="en-US" sz="3840" kern="0" dirty="0">
                <a:solidFill>
                  <a:prstClr val="black">
                    <a:lumMod val="75000"/>
                    <a:lumOff val="25000"/>
                  </a:prstClr>
                </a:solidFill>
                <a:latin typeface="Tw Cen MT" panose="020B0602020104020603"/>
              </a:rPr>
            </a:br>
            <a:r>
              <a:rPr lang="en-US" sz="3840" kern="0" dirty="0">
                <a:solidFill>
                  <a:prstClr val="black">
                    <a:lumMod val="75000"/>
                    <a:lumOff val="25000"/>
                  </a:prstClr>
                </a:solidFill>
                <a:latin typeface="Tw Cen MT" panose="020B0602020104020603"/>
              </a:rPr>
              <a:t>Computers</a:t>
            </a:r>
            <a:endParaRPr lang="en-IN" sz="3840" kern="0" dirty="0">
              <a:solidFill>
                <a:prstClr val="black">
                  <a:lumMod val="75000"/>
                  <a:lumOff val="25000"/>
                </a:prstClr>
              </a:solidFill>
              <a:latin typeface="Tw Cen MT" panose="020B0602020104020603"/>
            </a:endParaRPr>
          </a:p>
        </p:txBody>
      </p:sp>
      <p:sp>
        <p:nvSpPr>
          <p:cNvPr id="20" name="Rectangle 19">
            <a:extLst>
              <a:ext uri="{FF2B5EF4-FFF2-40B4-BE49-F238E27FC236}">
                <a16:creationId xmlns:a16="http://schemas.microsoft.com/office/drawing/2014/main" id="{E8CDE403-E127-7409-9331-2FD976D1E399}"/>
              </a:ext>
            </a:extLst>
          </p:cNvPr>
          <p:cNvSpPr/>
          <p:nvPr/>
        </p:nvSpPr>
        <p:spPr>
          <a:xfrm>
            <a:off x="5600793" y="3678301"/>
            <a:ext cx="2426731" cy="683264"/>
          </a:xfrm>
          <a:prstGeom prst="rect">
            <a:avLst/>
          </a:prstGeom>
          <a:solidFill>
            <a:srgbClr val="FFFFFF">
              <a:lumMod val="85000"/>
            </a:srgbClr>
          </a:solidFill>
        </p:spPr>
        <p:txBody>
          <a:bodyPr wrap="square">
            <a:spAutoFit/>
          </a:bodyPr>
          <a:lstStyle/>
          <a:p>
            <a:pPr algn="ctr" defTabSz="548640">
              <a:defRPr/>
            </a:pPr>
            <a:r>
              <a:rPr lang="en-US" sz="3840" kern="0" dirty="0">
                <a:solidFill>
                  <a:prstClr val="black">
                    <a:lumMod val="75000"/>
                    <a:lumOff val="25000"/>
                  </a:prstClr>
                </a:solidFill>
                <a:latin typeface="Tw Cen MT" panose="020B0602020104020603"/>
              </a:rPr>
              <a:t>Intelligence</a:t>
            </a:r>
            <a:endParaRPr lang="en-IN" sz="3840" kern="0" dirty="0">
              <a:solidFill>
                <a:prstClr val="black">
                  <a:lumMod val="75000"/>
                  <a:lumOff val="25000"/>
                </a:prstClr>
              </a:solidFill>
              <a:latin typeface="Tw Cen MT" panose="020B0602020104020603"/>
            </a:endParaRPr>
          </a:p>
        </p:txBody>
      </p:sp>
      <p:sp>
        <p:nvSpPr>
          <p:cNvPr id="21" name="Rectangle 20">
            <a:extLst>
              <a:ext uri="{FF2B5EF4-FFF2-40B4-BE49-F238E27FC236}">
                <a16:creationId xmlns:a16="http://schemas.microsoft.com/office/drawing/2014/main" id="{EA529A01-484E-6C26-C715-B32B40B233CA}"/>
              </a:ext>
            </a:extLst>
          </p:cNvPr>
          <p:cNvSpPr/>
          <p:nvPr/>
        </p:nvSpPr>
        <p:spPr>
          <a:xfrm>
            <a:off x="4665387"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
        <p:nvSpPr>
          <p:cNvPr id="22" name="Rectangle 21">
            <a:extLst>
              <a:ext uri="{FF2B5EF4-FFF2-40B4-BE49-F238E27FC236}">
                <a16:creationId xmlns:a16="http://schemas.microsoft.com/office/drawing/2014/main" id="{5B57ED30-9CB2-9BBA-6BD1-E514CCDB2337}"/>
              </a:ext>
            </a:extLst>
          </p:cNvPr>
          <p:cNvSpPr/>
          <p:nvPr/>
        </p:nvSpPr>
        <p:spPr>
          <a:xfrm>
            <a:off x="8691984" y="3641365"/>
            <a:ext cx="608576" cy="757130"/>
          </a:xfrm>
          <a:prstGeom prst="rect">
            <a:avLst/>
          </a:prstGeom>
          <a:solidFill>
            <a:srgbClr val="FFFFFF">
              <a:lumMod val="95000"/>
            </a:srgbClr>
          </a:solidFill>
        </p:spPr>
        <p:txBody>
          <a:bodyPr wrap="square">
            <a:spAutoFit/>
          </a:bodyPr>
          <a:lstStyle/>
          <a:p>
            <a:pPr algn="ctr" defTabSz="548640">
              <a:defRPr/>
            </a:pPr>
            <a:r>
              <a:rPr lang="en-US" sz="4320" kern="0" dirty="0">
                <a:solidFill>
                  <a:prstClr val="black">
                    <a:lumMod val="75000"/>
                    <a:lumOff val="25000"/>
                  </a:prstClr>
                </a:solidFill>
                <a:latin typeface="Tw Cen MT" panose="020B0602020104020603"/>
              </a:rPr>
              <a:t>=</a:t>
            </a:r>
            <a:endParaRPr lang="en-IN" sz="4320" kern="0" dirty="0">
              <a:solidFill>
                <a:prstClr val="black">
                  <a:lumMod val="75000"/>
                  <a:lumOff val="25000"/>
                </a:prstClr>
              </a:solidFill>
              <a:latin typeface="Tw Cen MT" panose="020B0602020104020603"/>
            </a:endParaRPr>
          </a:p>
        </p:txBody>
      </p:sp>
    </p:spTree>
    <p:extLst>
      <p:ext uri="{BB962C8B-B14F-4D97-AF65-F5344CB8AC3E}">
        <p14:creationId xmlns:p14="http://schemas.microsoft.com/office/powerpoint/2010/main" val="3359483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708898"/>
            <a:ext cx="7477601" cy="1388745"/>
          </a:xfrm>
          <a:prstGeom prst="rect">
            <a:avLst/>
          </a:prstGeom>
          <a:noFill/>
          <a:ln/>
        </p:spPr>
        <p:txBody>
          <a:bodyPr wrap="squar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Best practices for prompt engineering</a:t>
            </a:r>
            <a:endParaRPr lang="en-US" sz="4374" dirty="0"/>
          </a:p>
        </p:txBody>
      </p:sp>
      <p:sp>
        <p:nvSpPr>
          <p:cNvPr id="5" name="Shape 3"/>
          <p:cNvSpPr/>
          <p:nvPr/>
        </p:nvSpPr>
        <p:spPr>
          <a:xfrm>
            <a:off x="833199" y="2604492"/>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646164"/>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680811"/>
            <a:ext cx="28422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Clarity &amp; Specificity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326540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The prompts should be clear and provide specific instructions to steer the generative AI model towards the desired output.</a:t>
            </a:r>
            <a:endParaRPr lang="en-US" sz="1750" dirty="0"/>
          </a:p>
        </p:txBody>
      </p:sp>
      <p:sp>
        <p:nvSpPr>
          <p:cNvPr id="9" name="Shape 7"/>
          <p:cNvSpPr/>
          <p:nvPr/>
        </p:nvSpPr>
        <p:spPr>
          <a:xfrm>
            <a:off x="4683085" y="2604492"/>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646164"/>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680811"/>
            <a:ext cx="25831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Diverse Examples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265408"/>
            <a:ext cx="2905601" cy="1777008"/>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Providing a variety of relevant examples helps the model understand the task and potential variations in the output.</a:t>
            </a:r>
            <a:endParaRPr lang="en-US" sz="1750" dirty="0"/>
          </a:p>
        </p:txBody>
      </p:sp>
      <p:sp>
        <p:nvSpPr>
          <p:cNvPr id="13" name="Shape 11"/>
          <p:cNvSpPr/>
          <p:nvPr/>
        </p:nvSpPr>
        <p:spPr>
          <a:xfrm>
            <a:off x="833199" y="5793581"/>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835253"/>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869900"/>
            <a:ext cx="250698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Iterative Process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454497"/>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Iteratively refining the prompts and evaluating the generated outputs are essential steps in optimizing the generative AI models.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p>
        </p:txBody>
      </p:sp>
      <p:sp>
        <p:nvSpPr>
          <p:cNvPr id="3" name="Shape 1"/>
          <p:cNvSpPr/>
          <p:nvPr/>
        </p:nvSpPr>
        <p:spPr>
          <a:xfrm>
            <a:off x="0" y="0"/>
            <a:ext cx="14630400" cy="8229600"/>
          </a:xfrm>
          <a:prstGeom prst="rect">
            <a:avLst/>
          </a:prstGeom>
          <a:solidFill>
            <a:srgbClr val="272525"/>
          </a:solidFill>
          <a:ln w="13811">
            <a:solidFill>
              <a:srgbClr val="565151"/>
            </a:solidFill>
            <a:prstDash val="solid"/>
          </a:ln>
        </p:spPr>
        <p:txBody>
          <a:bodyPr/>
          <a:lstStyle/>
          <a:p>
            <a:endParaRPr lang="en-IN"/>
          </a:p>
        </p:txBody>
      </p:sp>
      <p:sp>
        <p:nvSpPr>
          <p:cNvPr id="4" name="Text 2"/>
          <p:cNvSpPr/>
          <p:nvPr/>
        </p:nvSpPr>
        <p:spPr>
          <a:xfrm>
            <a:off x="2037993" y="2491621"/>
            <a:ext cx="693193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Trends and Advancements</a:t>
            </a:r>
            <a:endParaRPr lang="en-US" sz="4374" dirty="0"/>
          </a:p>
        </p:txBody>
      </p:sp>
      <p:sp>
        <p:nvSpPr>
          <p:cNvPr id="5" name="Shape 3"/>
          <p:cNvSpPr/>
          <p:nvPr/>
        </p:nvSpPr>
        <p:spPr>
          <a:xfrm>
            <a:off x="2037993"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6" name="Text 4"/>
          <p:cNvSpPr/>
          <p:nvPr/>
        </p:nvSpPr>
        <p:spPr>
          <a:xfrm>
            <a:off x="2273975" y="3866317"/>
            <a:ext cx="349508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Transformative Technology</a:t>
            </a:r>
            <a:endParaRPr lang="en-US" sz="2187" dirty="0"/>
          </a:p>
        </p:txBody>
      </p:sp>
      <p:sp>
        <p:nvSpPr>
          <p:cNvPr id="7" name="Text 5"/>
          <p:cNvSpPr/>
          <p:nvPr/>
        </p:nvSpPr>
        <p:spPr>
          <a:xfrm>
            <a:off x="2273975" y="4272168"/>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has the potential to revolutionize industries ranging from finance to healthcare, introducing new efficiencies and opportunities.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Shape 6"/>
          <p:cNvSpPr/>
          <p:nvPr/>
        </p:nvSpPr>
        <p:spPr>
          <a:xfrm>
            <a:off x="7426285" y="3630335"/>
            <a:ext cx="5166122" cy="2107525"/>
          </a:xfrm>
          <a:prstGeom prst="roundRect">
            <a:avLst>
              <a:gd name="adj" fmla="val 4744"/>
            </a:avLst>
          </a:prstGeom>
          <a:solidFill>
            <a:srgbClr val="110080"/>
          </a:solidFill>
          <a:ln w="13811">
            <a:solidFill>
              <a:srgbClr val="140099"/>
            </a:solidFill>
            <a:prstDash val="solid"/>
          </a:ln>
        </p:spPr>
        <p:txBody>
          <a:bodyPr/>
          <a:lstStyle/>
          <a:p>
            <a:endParaRPr lang="en-IN"/>
          </a:p>
        </p:txBody>
      </p:sp>
      <p:sp>
        <p:nvSpPr>
          <p:cNvPr id="9" name="Text 7"/>
          <p:cNvSpPr/>
          <p:nvPr/>
        </p:nvSpPr>
        <p:spPr>
          <a:xfrm>
            <a:off x="7662267" y="3866317"/>
            <a:ext cx="336554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State-of-the-Art Research</a:t>
            </a:r>
            <a:endParaRPr lang="en-US" sz="2187" dirty="0"/>
          </a:p>
        </p:txBody>
      </p:sp>
      <p:sp>
        <p:nvSpPr>
          <p:cNvPr id="10" name="Text 8"/>
          <p:cNvSpPr/>
          <p:nvPr/>
        </p:nvSpPr>
        <p:spPr>
          <a:xfrm>
            <a:off x="7662267" y="4435673"/>
            <a:ext cx="4694158" cy="1066205"/>
          </a:xfrm>
          <a:prstGeom prst="rect">
            <a:avLst/>
          </a:prstGeom>
          <a:noFill/>
          <a:ln/>
        </p:spPr>
        <p:txBody>
          <a:bodyPr wrap="square" rtlCol="0" anchor="t"/>
          <a:lstStyle/>
          <a:p>
            <a:pPr marL="0" indent="0">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field of generative AI is rapidly evolving, with new techniques and technologies emerging all the time.</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
          <p:cNvSpPr/>
          <p:nvPr/>
        </p:nvSpPr>
        <p:spPr>
          <a:xfrm>
            <a:off x="0" y="-151390"/>
            <a:ext cx="14630400" cy="8229600"/>
          </a:xfrm>
          <a:prstGeom prst="rect">
            <a:avLst/>
          </a:prstGeom>
          <a:solidFill>
            <a:srgbClr val="272525"/>
          </a:solidFill>
          <a:ln w="13811">
            <a:solidFill>
              <a:srgbClr val="565151"/>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4" name="Text 2"/>
          <p:cNvSpPr/>
          <p:nvPr/>
        </p:nvSpPr>
        <p:spPr>
          <a:xfrm>
            <a:off x="2037993" y="651867"/>
            <a:ext cx="10554414"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pen Sans" panose="020B0606030504020204" pitchFamily="34" charset="0"/>
                <a:ea typeface="Open Sans" panose="020B0606030504020204" pitchFamily="34" charset="0"/>
                <a:cs typeface="Open Sans" panose="020B0606030504020204" pitchFamily="34" charset="0"/>
              </a:rPr>
              <a:t>The Future of Generative AI and Prompt Engineering</a:t>
            </a:r>
            <a:endParaRPr lang="en-US" sz="4374"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7293054" y="2484953"/>
            <a:ext cx="44410" cy="5092779"/>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6" name="Shape 4"/>
          <p:cNvSpPr/>
          <p:nvPr/>
        </p:nvSpPr>
        <p:spPr>
          <a:xfrm>
            <a:off x="7565172" y="2886254"/>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7" name="Shape 5"/>
          <p:cNvSpPr/>
          <p:nvPr/>
        </p:nvSpPr>
        <p:spPr>
          <a:xfrm>
            <a:off x="7065228" y="2658547"/>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8" name="Text 6"/>
          <p:cNvSpPr/>
          <p:nvPr/>
        </p:nvSpPr>
        <p:spPr>
          <a:xfrm>
            <a:off x="7236321" y="2700218"/>
            <a:ext cx="1577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1</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 7"/>
          <p:cNvSpPr/>
          <p:nvPr/>
        </p:nvSpPr>
        <p:spPr>
          <a:xfrm>
            <a:off x="8537258" y="2707124"/>
            <a:ext cx="3714631"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New Real-World Applications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8"/>
          <p:cNvSpPr/>
          <p:nvPr/>
        </p:nvSpPr>
        <p:spPr>
          <a:xfrm>
            <a:off x="8537258" y="3276481"/>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Generative AI and prompt engineering may be applied to smart cities, autonomous vehicles, and more, shaping the future of our everyday lives.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Shape 9"/>
          <p:cNvSpPr/>
          <p:nvPr/>
        </p:nvSpPr>
        <p:spPr>
          <a:xfrm>
            <a:off x="6287631" y="3997107"/>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2" name="Shape 10"/>
          <p:cNvSpPr/>
          <p:nvPr/>
        </p:nvSpPr>
        <p:spPr>
          <a:xfrm>
            <a:off x="7065228" y="3769400"/>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11"/>
          <p:cNvSpPr/>
          <p:nvPr/>
        </p:nvSpPr>
        <p:spPr>
          <a:xfrm>
            <a:off x="7217271" y="3811072"/>
            <a:ext cx="19585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2</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12"/>
          <p:cNvSpPr/>
          <p:nvPr/>
        </p:nvSpPr>
        <p:spPr>
          <a:xfrm>
            <a:off x="3372445" y="3817977"/>
            <a:ext cx="2720697" cy="347186"/>
          </a:xfrm>
          <a:prstGeom prst="rect">
            <a:avLst/>
          </a:prstGeom>
          <a:noFill/>
          <a:ln/>
        </p:spPr>
        <p:txBody>
          <a:bodyPr wrap="none" rtlCol="0" anchor="t"/>
          <a:lstStyle/>
          <a:p>
            <a:pPr marL="0" indent="0" algn="r">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Concerns and Pitfalls</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13"/>
          <p:cNvSpPr/>
          <p:nvPr/>
        </p:nvSpPr>
        <p:spPr>
          <a:xfrm>
            <a:off x="2037993" y="4387334"/>
            <a:ext cx="4055150" cy="1421606"/>
          </a:xfrm>
          <a:prstGeom prst="rect">
            <a:avLst/>
          </a:prstGeom>
          <a:noFill/>
          <a:ln/>
        </p:spPr>
        <p:txBody>
          <a:bodyPr wrap="square" rtlCol="0" anchor="t"/>
          <a:lstStyle/>
          <a:p>
            <a:pPr marL="0" indent="0" algn="r">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Challenges such as data bias and malicious use of generative AI could pose significant risks to industries and societies.</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Shape 14"/>
          <p:cNvSpPr/>
          <p:nvPr/>
        </p:nvSpPr>
        <p:spPr>
          <a:xfrm>
            <a:off x="7565172" y="5543729"/>
            <a:ext cx="777597" cy="44410"/>
          </a:xfrm>
          <a:prstGeom prst="rect">
            <a:avLst/>
          </a:prstGeom>
          <a:solidFill>
            <a:srgbClr val="140099"/>
          </a:solidFill>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7" name="Shape 15"/>
          <p:cNvSpPr/>
          <p:nvPr/>
        </p:nvSpPr>
        <p:spPr>
          <a:xfrm>
            <a:off x="7065228" y="5316022"/>
            <a:ext cx="499943" cy="499943"/>
          </a:xfrm>
          <a:prstGeom prst="roundRect">
            <a:avLst>
              <a:gd name="adj" fmla="val 20000"/>
            </a:avLst>
          </a:prstGeom>
          <a:solidFill>
            <a:srgbClr val="110080"/>
          </a:solidFill>
          <a:ln w="13811">
            <a:solidFill>
              <a:srgbClr val="140099"/>
            </a:solidFill>
            <a:prstDash val="solid"/>
          </a:ln>
        </p:spPr>
        <p:txBody>
          <a:bodyPr/>
          <a:lstStyle/>
          <a:p>
            <a:endParaRPr lang="en-IN">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16"/>
          <p:cNvSpPr/>
          <p:nvPr/>
        </p:nvSpPr>
        <p:spPr>
          <a:xfrm>
            <a:off x="7213461" y="5357693"/>
            <a:ext cx="20347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Open Sans" panose="020B0606030504020204" pitchFamily="34" charset="0"/>
                <a:ea typeface="Open Sans" panose="020B0606030504020204" pitchFamily="34" charset="0"/>
                <a:cs typeface="Open Sans" panose="020B0606030504020204" pitchFamily="34" charset="0"/>
              </a:rPr>
              <a:t>3</a:t>
            </a:r>
            <a:endParaRPr lang="en-US" sz="2624"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17"/>
          <p:cNvSpPr/>
          <p:nvPr/>
        </p:nvSpPr>
        <p:spPr>
          <a:xfrm>
            <a:off x="8537258" y="5364599"/>
            <a:ext cx="2221944"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pen Sans" panose="020B0606030504020204" pitchFamily="34" charset="0"/>
                <a:ea typeface="Open Sans" panose="020B0606030504020204" pitchFamily="34" charset="0"/>
                <a:cs typeface="Open Sans" panose="020B0606030504020204" pitchFamily="34" charset="0"/>
              </a:rPr>
              <a:t>Promising Future</a:t>
            </a:r>
            <a:endParaRPr lang="en-US" sz="2187"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Text 18"/>
          <p:cNvSpPr/>
          <p:nvPr/>
        </p:nvSpPr>
        <p:spPr>
          <a:xfrm>
            <a:off x="8537258" y="5933956"/>
            <a:ext cx="4055150" cy="1421606"/>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Open Sans" panose="020B0606030504020204" pitchFamily="34" charset="0"/>
                <a:ea typeface="Open Sans" panose="020B0606030504020204" pitchFamily="34" charset="0"/>
                <a:cs typeface="Open Sans" panose="020B0606030504020204" pitchFamily="34" charset="0"/>
              </a:rPr>
              <a:t>The potential benefits of generative AI and prompt engineering show great promise in fueling innovation and improving our world.</a:t>
            </a:r>
            <a:endParaRPr lang="en-US" sz="175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1157645"/>
            <a:ext cx="56921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Future of Generative AI</a:t>
            </a:r>
            <a:endParaRPr lang="en-US" sz="4374" dirty="0"/>
          </a:p>
        </p:txBody>
      </p:sp>
      <p:pic>
        <p:nvPicPr>
          <p:cNvPr id="5" name="Image 0" descr="preencoded.png"/>
          <p:cNvPicPr>
            <a:picLocks noChangeAspect="1"/>
          </p:cNvPicPr>
          <p:nvPr/>
        </p:nvPicPr>
        <p:blipFill>
          <a:blip r:embed="rId3"/>
          <a:stretch>
            <a:fillRect/>
          </a:stretch>
        </p:blipFill>
        <p:spPr>
          <a:xfrm>
            <a:off x="1760220" y="2296358"/>
            <a:ext cx="3481149" cy="2151459"/>
          </a:xfrm>
          <a:prstGeom prst="rect">
            <a:avLst/>
          </a:prstGeom>
        </p:spPr>
      </p:pic>
      <p:sp>
        <p:nvSpPr>
          <p:cNvPr id="6" name="Text 3"/>
          <p:cNvSpPr/>
          <p:nvPr/>
        </p:nvSpPr>
        <p:spPr>
          <a:xfrm>
            <a:off x="1760220" y="4725472"/>
            <a:ext cx="258318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Virtual Reality Fusion</a:t>
            </a:r>
            <a:endParaRPr lang="en-US" sz="2187" dirty="0"/>
          </a:p>
        </p:txBody>
      </p:sp>
      <p:sp>
        <p:nvSpPr>
          <p:cNvPr id="7" name="Text 4"/>
          <p:cNvSpPr/>
          <p:nvPr/>
        </p:nvSpPr>
        <p:spPr>
          <a:xfrm>
            <a:off x="1760220"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will play a crucial role in creating immersive and interactive virtual reality experiences.</a:t>
            </a:r>
            <a:endParaRPr lang="en-US" sz="1750" dirty="0"/>
          </a:p>
        </p:txBody>
      </p:sp>
      <p:pic>
        <p:nvPicPr>
          <p:cNvPr id="8" name="Image 1" descr="preencoded.png"/>
          <p:cNvPicPr>
            <a:picLocks noChangeAspect="1"/>
          </p:cNvPicPr>
          <p:nvPr/>
        </p:nvPicPr>
        <p:blipFill>
          <a:blip r:embed="rId4"/>
          <a:stretch>
            <a:fillRect/>
          </a:stretch>
        </p:blipFill>
        <p:spPr>
          <a:xfrm>
            <a:off x="5574625" y="2296358"/>
            <a:ext cx="3481149" cy="2151459"/>
          </a:xfrm>
          <a:prstGeom prst="rect">
            <a:avLst/>
          </a:prstGeom>
        </p:spPr>
      </p:pic>
      <p:sp>
        <p:nvSpPr>
          <p:cNvPr id="9" name="Text 5"/>
          <p:cNvSpPr/>
          <p:nvPr/>
        </p:nvSpPr>
        <p:spPr>
          <a:xfrm>
            <a:off x="5574625" y="4725472"/>
            <a:ext cx="27051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Advancing Healthcare</a:t>
            </a:r>
            <a:endParaRPr lang="en-US" sz="2187" dirty="0"/>
          </a:p>
        </p:txBody>
      </p:sp>
      <p:sp>
        <p:nvSpPr>
          <p:cNvPr id="10" name="Text 6"/>
          <p:cNvSpPr/>
          <p:nvPr/>
        </p:nvSpPr>
        <p:spPr>
          <a:xfrm>
            <a:off x="5574625" y="5294828"/>
            <a:ext cx="3481149" cy="1421606"/>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The potential of generative AI to assist in medical research, disease diagnosis, and drug discovery is immense.</a:t>
            </a:r>
            <a:endParaRPr lang="en-US" sz="1750" dirty="0"/>
          </a:p>
        </p:txBody>
      </p:sp>
      <p:pic>
        <p:nvPicPr>
          <p:cNvPr id="11" name="Image 2" descr="preencoded.png"/>
          <p:cNvPicPr>
            <a:picLocks noChangeAspect="1"/>
          </p:cNvPicPr>
          <p:nvPr/>
        </p:nvPicPr>
        <p:blipFill>
          <a:blip r:embed="rId5"/>
          <a:stretch>
            <a:fillRect/>
          </a:stretch>
        </p:blipFill>
        <p:spPr>
          <a:xfrm>
            <a:off x="9389031" y="2296358"/>
            <a:ext cx="3481149" cy="2151459"/>
          </a:xfrm>
          <a:prstGeom prst="rect">
            <a:avLst/>
          </a:prstGeom>
        </p:spPr>
      </p:pic>
      <p:sp>
        <p:nvSpPr>
          <p:cNvPr id="12" name="Text 7"/>
          <p:cNvSpPr/>
          <p:nvPr/>
        </p:nvSpPr>
        <p:spPr>
          <a:xfrm>
            <a:off x="9389031" y="4725472"/>
            <a:ext cx="323850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Smart City Transformation</a:t>
            </a:r>
            <a:endParaRPr lang="en-US" sz="2187" dirty="0"/>
          </a:p>
        </p:txBody>
      </p:sp>
      <p:sp>
        <p:nvSpPr>
          <p:cNvPr id="13" name="Text 8"/>
          <p:cNvSpPr/>
          <p:nvPr/>
        </p:nvSpPr>
        <p:spPr>
          <a:xfrm>
            <a:off x="9389031" y="5294828"/>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can drive the transformation of cities by generating sustainable, efficient, and user-centric designs.</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chemeClr val="bg1"/>
                </a:solidFill>
                <a:latin typeface="Barlow" pitchFamily="34" charset="0"/>
                <a:ea typeface="Barlow" pitchFamily="34" charset="-122"/>
                <a:cs typeface="Barlow" pitchFamily="34" charset="-120"/>
              </a:rPr>
              <a:t>Summary</a:t>
            </a:r>
            <a:endParaRPr lang="en-US" sz="4374" dirty="0">
              <a:solidFill>
                <a:schemeClr val="bg1"/>
              </a:solidFill>
            </a:endParaRPr>
          </a:p>
        </p:txBody>
      </p:sp>
      <p:sp>
        <p:nvSpPr>
          <p:cNvPr id="7" name="Text 5"/>
          <p:cNvSpPr/>
          <p:nvPr/>
        </p:nvSpPr>
        <p:spPr>
          <a:xfrm>
            <a:off x="833199" y="2451021"/>
            <a:ext cx="9982155" cy="4093288"/>
          </a:xfrm>
          <a:prstGeom prst="rect">
            <a:avLst/>
          </a:prstGeom>
          <a:noFill/>
          <a:ln/>
        </p:spPr>
        <p:txBody>
          <a:bodyPr wrap="none" rtlCol="0" anchor="t"/>
          <a:lstStyle/>
          <a:p>
            <a:pPr algn="l">
              <a:buFont typeface="+mj-lt"/>
              <a:buAutoNum type="arabicPeriod"/>
            </a:pPr>
            <a:endParaRPr lang="en-US" sz="11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
        <p:nvSpPr>
          <p:cNvPr id="3" name="Content Placeholder 2">
            <a:extLst>
              <a:ext uri="{FF2B5EF4-FFF2-40B4-BE49-F238E27FC236}">
                <a16:creationId xmlns:a16="http://schemas.microsoft.com/office/drawing/2014/main" id="{FA182FAD-EB62-9A80-F503-34E1D085F063}"/>
              </a:ext>
            </a:extLst>
          </p:cNvPr>
          <p:cNvSpPr txBox="1">
            <a:spLocks/>
          </p:cNvSpPr>
          <p:nvPr/>
        </p:nvSpPr>
        <p:spPr>
          <a:xfrm>
            <a:off x="838200" y="1825625"/>
            <a:ext cx="11121668" cy="5737856"/>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Artificial Intelligence </a:t>
            </a:r>
          </a:p>
          <a:p>
            <a:pPr lvl="1"/>
            <a:r>
              <a:rPr lang="en-US" dirty="0">
                <a:solidFill>
                  <a:schemeClr val="bg1"/>
                </a:solidFill>
              </a:rPr>
              <a:t>AI refers to machines performing tasks that usually require human intelligence, and its applications span various industries like healthcare, finance, and e-commerce.</a:t>
            </a:r>
          </a:p>
          <a:p>
            <a:endParaRPr lang="en-US" dirty="0">
              <a:solidFill>
                <a:schemeClr val="bg1"/>
              </a:solidFill>
            </a:endParaRPr>
          </a:p>
          <a:p>
            <a:r>
              <a:rPr lang="en-US" b="1" dirty="0">
                <a:solidFill>
                  <a:schemeClr val="bg1"/>
                </a:solidFill>
              </a:rPr>
              <a:t>Generative AI</a:t>
            </a:r>
          </a:p>
          <a:p>
            <a:pPr lvl="1"/>
            <a:r>
              <a:rPr lang="en-US" dirty="0">
                <a:solidFill>
                  <a:schemeClr val="bg1"/>
                </a:solidFill>
              </a:rPr>
              <a:t>Using systems like Generative Adversarial Networks (GANs) and Variational Autoencoders (VAEs), Generative AI can produce new, unseen content, revolutionizing creative fields such as art, music, and text generation.</a:t>
            </a:r>
          </a:p>
          <a:p>
            <a:endParaRPr lang="en-US" b="1" dirty="0">
              <a:solidFill>
                <a:schemeClr val="bg1"/>
              </a:solidFill>
            </a:endParaRPr>
          </a:p>
          <a:p>
            <a:r>
              <a:rPr lang="en-US" b="1" dirty="0">
                <a:solidFill>
                  <a:schemeClr val="bg1"/>
                </a:solidFill>
              </a:rPr>
              <a:t>Prompt Engineering</a:t>
            </a:r>
          </a:p>
          <a:p>
            <a:pPr lvl="1"/>
            <a:r>
              <a:rPr lang="en-US" dirty="0">
                <a:solidFill>
                  <a:schemeClr val="bg1"/>
                </a:solidFill>
              </a:rPr>
              <a:t>A technique that involves crafting specific inputs to AI models, especially language models, to guide them towards more accurate or contextually relevant answers. Its effective use can drastically improve AI outputs.</a:t>
            </a:r>
          </a:p>
          <a:p>
            <a:endParaRPr lang="en-US" b="1" dirty="0">
              <a:solidFill>
                <a:schemeClr val="bg1"/>
              </a:solidFill>
            </a:endParaRPr>
          </a:p>
          <a:p>
            <a:r>
              <a:rPr lang="en-US" b="1" dirty="0">
                <a:solidFill>
                  <a:schemeClr val="bg1"/>
                </a:solidFill>
              </a:rPr>
              <a:t>Ethical Considerations</a:t>
            </a:r>
          </a:p>
          <a:p>
            <a:pPr lvl="1"/>
            <a:r>
              <a:rPr lang="en-US" dirty="0">
                <a:solidFill>
                  <a:schemeClr val="bg1"/>
                </a:solidFill>
              </a:rPr>
              <a:t>As AI-generated content becomes pervasive, ensuring transparent, unbiased, and ethical AI practices is paramount to maintain public trust and meet regulatory standards.</a:t>
            </a:r>
          </a:p>
          <a:p>
            <a:pPr marL="457200" lvl="1" indent="0">
              <a:buNone/>
            </a:pPr>
            <a:endParaRPr lang="en-US" dirty="0">
              <a:solidFill>
                <a:schemeClr val="bg1"/>
              </a:solidFill>
            </a:endParaRPr>
          </a:p>
          <a:p>
            <a:r>
              <a:rPr lang="en-US" b="1" dirty="0">
                <a:solidFill>
                  <a:schemeClr val="bg1"/>
                </a:solidFill>
              </a:rPr>
              <a:t>Future Trends</a:t>
            </a:r>
          </a:p>
          <a:p>
            <a:pPr lvl="1"/>
            <a:r>
              <a:rPr lang="en-US" dirty="0">
                <a:solidFill>
                  <a:schemeClr val="bg1"/>
                </a:solidFill>
              </a:rPr>
              <a:t>Advancements in AI research, such as transfer learning and few-shot learning, combined with the evolution of Generative AI and prompt engineering, promise a future of more personalized and dynamic content generation across industries.</a:t>
            </a:r>
          </a:p>
        </p:txBody>
      </p:sp>
    </p:spTree>
    <p:extLst>
      <p:ext uri="{BB962C8B-B14F-4D97-AF65-F5344CB8AC3E}">
        <p14:creationId xmlns:p14="http://schemas.microsoft.com/office/powerpoint/2010/main" val="1813952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760531" y="3984604"/>
            <a:ext cx="11405227" cy="3821102"/>
          </a:xfrm>
          <a:prstGeom prst="rect">
            <a:avLst/>
          </a:prstGeom>
          <a:noFill/>
          <a:ln/>
        </p:spPr>
        <p:txBody>
          <a:bodyPr wrap="none" rtlCol="0" anchor="t"/>
          <a:lstStyle/>
          <a:p>
            <a:pPr marL="0" indent="0">
              <a:lnSpc>
                <a:spcPts val="5468"/>
              </a:lnSpc>
              <a:buNone/>
            </a:pPr>
            <a:r>
              <a:rPr lang="en-US" sz="19900" b="1" dirty="0">
                <a:solidFill>
                  <a:srgbClr val="60A9FF"/>
                </a:solidFill>
                <a:latin typeface="Barlow" pitchFamily="34" charset="0"/>
                <a:ea typeface="Barlow" pitchFamily="34" charset="-122"/>
                <a:cs typeface="Barlow" pitchFamily="34" charset="-120"/>
              </a:rPr>
              <a:t>Questions</a:t>
            </a:r>
            <a:endParaRPr lang="en-US" sz="19900" dirty="0"/>
          </a:p>
        </p:txBody>
      </p:sp>
      <p:pic>
        <p:nvPicPr>
          <p:cNvPr id="17" name="Image 0" descr="preencoded.png"/>
          <p:cNvPicPr>
            <a:picLocks noChangeAspect="1"/>
          </p:cNvPicPr>
          <p:nvPr/>
        </p:nvPicPr>
        <p:blipFill>
          <a:blip r:embed="rId3"/>
          <a:stretch>
            <a:fillRect/>
          </a:stretch>
        </p:blipFill>
        <p:spPr>
          <a:xfrm>
            <a:off x="12747100" y="0"/>
            <a:ext cx="1883300" cy="8229600"/>
          </a:xfrm>
          <a:prstGeom prst="rect">
            <a:avLst/>
          </a:prstGeom>
        </p:spPr>
      </p:pic>
    </p:spTree>
    <p:extLst>
      <p:ext uri="{BB962C8B-B14F-4D97-AF65-F5344CB8AC3E}">
        <p14:creationId xmlns:p14="http://schemas.microsoft.com/office/powerpoint/2010/main" val="174784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8" y="878324"/>
            <a:ext cx="7880851"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AI in our everyday products</a:t>
            </a:r>
            <a:endParaRPr lang="en-US" sz="4374" dirty="0"/>
          </a:p>
        </p:txBody>
      </p:sp>
      <p:pic>
        <p:nvPicPr>
          <p:cNvPr id="7" name="Content Placeholder 3">
            <a:extLst>
              <a:ext uri="{FF2B5EF4-FFF2-40B4-BE49-F238E27FC236}">
                <a16:creationId xmlns:a16="http://schemas.microsoft.com/office/drawing/2014/main" id="{23A08DC6-4DB0-1157-560B-E89515AF5327}"/>
              </a:ext>
            </a:extLst>
          </p:cNvPr>
          <p:cNvPicPr>
            <a:picLocks noChangeAspect="1"/>
          </p:cNvPicPr>
          <p:nvPr/>
        </p:nvPicPr>
        <p:blipFill>
          <a:blip r:embed="rId3"/>
          <a:stretch>
            <a:fillRect/>
          </a:stretch>
        </p:blipFill>
        <p:spPr>
          <a:xfrm>
            <a:off x="712635" y="2411848"/>
            <a:ext cx="12618720" cy="4978601"/>
          </a:xfrm>
          <a:prstGeom prst="rect">
            <a:avLst/>
          </a:prstGeom>
        </p:spPr>
      </p:pic>
    </p:spTree>
    <p:extLst>
      <p:ext uri="{BB962C8B-B14F-4D97-AF65-F5344CB8AC3E}">
        <p14:creationId xmlns:p14="http://schemas.microsoft.com/office/powerpoint/2010/main" val="41687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US" sz="4374" b="1" dirty="0">
                <a:solidFill>
                  <a:srgbClr val="60A9FF"/>
                </a:solidFill>
                <a:latin typeface="Barlow" pitchFamily="34" charset="0"/>
              </a:rPr>
              <a:t>The Need and Market Demand for AI</a:t>
            </a:r>
            <a:endParaRPr lang="en-IN" sz="4374" b="1" dirty="0">
              <a:solidFill>
                <a:srgbClr val="60A9FF"/>
              </a:solidFill>
              <a:latin typeface="Barlow" pitchFamily="34" charset="0"/>
            </a:endParaRPr>
          </a:p>
        </p:txBody>
      </p:sp>
      <p:sp>
        <p:nvSpPr>
          <p:cNvPr id="12" name="TextBox 11">
            <a:extLst>
              <a:ext uri="{FF2B5EF4-FFF2-40B4-BE49-F238E27FC236}">
                <a16:creationId xmlns:a16="http://schemas.microsoft.com/office/drawing/2014/main" id="{B485E07C-F15A-DDF0-EAE1-A89A776B2CF6}"/>
              </a:ext>
            </a:extLst>
          </p:cNvPr>
          <p:cNvSpPr txBox="1"/>
          <p:nvPr/>
        </p:nvSpPr>
        <p:spPr>
          <a:xfrm>
            <a:off x="586471" y="1510756"/>
            <a:ext cx="12081905" cy="4731423"/>
          </a:xfrm>
          <a:prstGeom prst="rect">
            <a:avLst/>
          </a:prstGeom>
          <a:noFill/>
        </p:spPr>
        <p:txBody>
          <a:bodyPr wrap="square" rtlCol="0">
            <a:spAutoFit/>
          </a:bodyPr>
          <a:lstStyle/>
          <a:p>
            <a:pPr indent="0">
              <a:lnSpc>
                <a:spcPts val="2799"/>
              </a:lnSpc>
              <a:buNone/>
            </a:pPr>
            <a:r>
              <a:rPr lang="en-US" b="1" dirty="0">
                <a:solidFill>
                  <a:srgbClr val="60A9FF"/>
                </a:solidFill>
                <a:latin typeface="Barlow" pitchFamily="34" charset="0"/>
              </a:rPr>
              <a:t>Identifying the driving factors behind the need for AI</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AI's ability to analyze vast datasets, predict outcomes, and automate tasks has made it indispensable in sectors like finance, healthcare, and e-commerce.</a:t>
            </a:r>
          </a:p>
          <a:p>
            <a:pPr marL="0" indent="0">
              <a:lnSpc>
                <a:spcPts val="2799"/>
              </a:lnSpc>
              <a:buNone/>
            </a:pPr>
            <a:endParaRPr lang="en-US" sz="1800" dirty="0">
              <a:solidFill>
                <a:srgbClr val="EEEFF5"/>
              </a:solidFill>
              <a:latin typeface="Montserrat" pitchFamily="34" charset="0"/>
              <a:ea typeface="Montserrat" pitchFamily="34" charset="-122"/>
              <a:cs typeface="Montserrat" pitchFamily="34" charset="-120"/>
            </a:endParaRPr>
          </a:p>
          <a:p>
            <a:pPr>
              <a:lnSpc>
                <a:spcPts val="2799"/>
              </a:lnSpc>
            </a:pPr>
            <a:r>
              <a:rPr lang="en-US" b="1" dirty="0">
                <a:solidFill>
                  <a:srgbClr val="60A9FF"/>
                </a:solidFill>
                <a:latin typeface="Barlow" pitchFamily="34" charset="0"/>
              </a:rPr>
              <a:t>Current market trends and demand for AI technologies</a:t>
            </a:r>
          </a:p>
          <a:p>
            <a:pPr marL="0" indent="0">
              <a:lnSpc>
                <a:spcPts val="2799"/>
              </a:lnSpc>
              <a:buNone/>
            </a:pPr>
            <a:r>
              <a:rPr lang="en-US" sz="1800" dirty="0">
                <a:solidFill>
                  <a:srgbClr val="EEEFF5"/>
                </a:solidFill>
                <a:latin typeface="Montserrat" pitchFamily="34" charset="0"/>
                <a:ea typeface="Montserrat" pitchFamily="34" charset="-122"/>
                <a:cs typeface="Montserrat" pitchFamily="34" charset="-120"/>
              </a:rPr>
              <a:t>By 2025, the AI market is expected to exceed $190 billion, driven by innovations in machine learning, natural language processing, and AI hardware.</a:t>
            </a:r>
            <a:endParaRPr lang="en-US" sz="1800"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marL="0" indent="0">
              <a:lnSpc>
                <a:spcPts val="2799"/>
              </a:lnSpc>
              <a:buNone/>
            </a:pPr>
            <a:endParaRPr lang="en-US" dirty="0">
              <a:solidFill>
                <a:srgbClr val="EEEFF5"/>
              </a:solidFill>
              <a:latin typeface="Montserrat" pitchFamily="34" charset="0"/>
            </a:endParaRPr>
          </a:p>
          <a:p>
            <a:pPr>
              <a:lnSpc>
                <a:spcPts val="2799"/>
              </a:lnSpc>
            </a:pPr>
            <a:r>
              <a:rPr lang="en-US" sz="1800" b="1" dirty="0">
                <a:solidFill>
                  <a:srgbClr val="60A9FF"/>
                </a:solidFill>
                <a:latin typeface="Barlow" pitchFamily="34" charset="0"/>
                <a:ea typeface="Barlow" pitchFamily="34" charset="-122"/>
                <a:cs typeface="Barlow" pitchFamily="34" charset="-120"/>
              </a:rPr>
              <a:t>Real-world examples of AI applications in different industries</a:t>
            </a:r>
            <a:br>
              <a:rPr lang="en-US" sz="1800" b="1" dirty="0">
                <a:solidFill>
                  <a:srgbClr val="60A9FF"/>
                </a:solidFill>
                <a:latin typeface="Barlow" pitchFamily="34" charset="0"/>
                <a:ea typeface="Barlow" pitchFamily="34" charset="-122"/>
                <a:cs typeface="Barlow" pitchFamily="34" charset="-120"/>
              </a:rPr>
            </a:br>
            <a:endParaRPr lang="en-US" sz="1800" dirty="0">
              <a:solidFill>
                <a:srgbClr val="EEEFF5"/>
              </a:solidFill>
              <a:latin typeface="Montserrat" pitchFamily="34" charset="0"/>
              <a:ea typeface="Montserrat" pitchFamily="34" charset="-122"/>
              <a:cs typeface="Montserrat" pitchFamily="34" charset="-120"/>
            </a:endParaRPr>
          </a:p>
          <a:p>
            <a:pPr marL="0" indent="0">
              <a:lnSpc>
                <a:spcPts val="2799"/>
              </a:lnSpc>
              <a:buNone/>
            </a:pPr>
            <a:endParaRPr lang="en-US" sz="1800" dirty="0"/>
          </a:p>
        </p:txBody>
      </p:sp>
      <p:graphicFrame>
        <p:nvGraphicFramePr>
          <p:cNvPr id="2" name="Content Placeholder 2">
            <a:extLst>
              <a:ext uri="{FF2B5EF4-FFF2-40B4-BE49-F238E27FC236}">
                <a16:creationId xmlns:a16="http://schemas.microsoft.com/office/drawing/2014/main" id="{4FD7588B-8815-30F9-011B-0CD0233A7374}"/>
              </a:ext>
            </a:extLst>
          </p:cNvPr>
          <p:cNvGraphicFramePr>
            <a:graphicFrameLocks/>
          </p:cNvGraphicFramePr>
          <p:nvPr>
            <p:extLst>
              <p:ext uri="{D42A27DB-BD31-4B8C-83A1-F6EECF244321}">
                <p14:modId xmlns:p14="http://schemas.microsoft.com/office/powerpoint/2010/main" val="1915247453"/>
              </p:ext>
            </p:extLst>
          </p:nvPr>
        </p:nvGraphicFramePr>
        <p:xfrm>
          <a:off x="-291882" y="5871056"/>
          <a:ext cx="11391849" cy="1695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614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a:solidFill>
                <a:schemeClr val="bg1"/>
              </a:solidFill>
            </a:endParaRPr>
          </a:p>
        </p:txBody>
      </p:sp>
      <p:sp>
        <p:nvSpPr>
          <p:cNvPr id="11" name="TextBox 10">
            <a:extLst>
              <a:ext uri="{FF2B5EF4-FFF2-40B4-BE49-F238E27FC236}">
                <a16:creationId xmlns:a16="http://schemas.microsoft.com/office/drawing/2014/main" id="{63573A69-B83F-B0EB-853C-4720EAF847A8}"/>
              </a:ext>
            </a:extLst>
          </p:cNvPr>
          <p:cNvSpPr txBox="1"/>
          <p:nvPr/>
        </p:nvSpPr>
        <p:spPr>
          <a:xfrm>
            <a:off x="635746" y="472339"/>
            <a:ext cx="117452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What is generative AI?</a:t>
            </a:r>
          </a:p>
        </p:txBody>
      </p:sp>
      <p:grpSp>
        <p:nvGrpSpPr>
          <p:cNvPr id="14" name="Group 13" descr="A nested hierarchy of Artificial Intelligence, Machine learning, Deep Learning, and Generative AI">
            <a:extLst>
              <a:ext uri="{FF2B5EF4-FFF2-40B4-BE49-F238E27FC236}">
                <a16:creationId xmlns:a16="http://schemas.microsoft.com/office/drawing/2014/main" id="{63A9B37B-4527-D4F0-6EF0-818BC46AD9AD}"/>
              </a:ext>
            </a:extLst>
          </p:cNvPr>
          <p:cNvGrpSpPr/>
          <p:nvPr/>
        </p:nvGrpSpPr>
        <p:grpSpPr>
          <a:xfrm>
            <a:off x="635746" y="1454865"/>
            <a:ext cx="5498353" cy="6302396"/>
            <a:chOff x="584200" y="1417469"/>
            <a:chExt cx="4515730" cy="4842803"/>
          </a:xfrm>
        </p:grpSpPr>
        <p:sp>
          <p:nvSpPr>
            <p:cNvPr id="15" name="Rectangle: Rounded Corners 14">
              <a:extLst>
                <a:ext uri="{FF2B5EF4-FFF2-40B4-BE49-F238E27FC236}">
                  <a16:creationId xmlns:a16="http://schemas.microsoft.com/office/drawing/2014/main" id="{A261D289-7251-74F8-CBB8-DD42F1C055BB}"/>
                </a:ext>
                <a:ext uri="{C183D7F6-B498-43B3-948B-1728B52AA6E4}">
                  <adec:decorative xmlns:adec="http://schemas.microsoft.com/office/drawing/2017/decorative" val="0"/>
                </a:ext>
              </a:extLst>
            </p:cNvPr>
            <p:cNvSpPr/>
            <p:nvPr/>
          </p:nvSpPr>
          <p:spPr bwMode="auto">
            <a:xfrm>
              <a:off x="584200" y="1417469"/>
              <a:ext cx="4515730" cy="4842803"/>
            </a:xfrm>
            <a:prstGeom prst="roundRect">
              <a:avLst>
                <a:gd name="adj" fmla="val 2268"/>
              </a:avLst>
            </a:prstGeom>
            <a:solidFill>
              <a:srgbClr val="0078D4">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Artificial Intelligence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6" name="Rectangle: Rounded Corners 15">
              <a:extLst>
                <a:ext uri="{FF2B5EF4-FFF2-40B4-BE49-F238E27FC236}">
                  <a16:creationId xmlns:a16="http://schemas.microsoft.com/office/drawing/2014/main" id="{5F4CE8ED-8BC6-59F7-BEF6-BD60DB538C99}"/>
                </a:ext>
                <a:ext uri="{C183D7F6-B498-43B3-948B-1728B52AA6E4}">
                  <adec:decorative xmlns:adec="http://schemas.microsoft.com/office/drawing/2017/decorative" val="0"/>
                </a:ext>
              </a:extLst>
            </p:cNvPr>
            <p:cNvSpPr/>
            <p:nvPr/>
          </p:nvSpPr>
          <p:spPr bwMode="auto">
            <a:xfrm>
              <a:off x="1245381" y="2396359"/>
              <a:ext cx="3780693" cy="3786544"/>
            </a:xfrm>
            <a:prstGeom prst="roundRect">
              <a:avLst>
                <a:gd name="adj" fmla="val 393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Machine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88A671BB-D1EC-B7D5-3303-84BFD40CDA7E}"/>
                </a:ext>
                <a:ext uri="{C183D7F6-B498-43B3-948B-1728B52AA6E4}">
                  <adec:decorative xmlns:adec="http://schemas.microsoft.com/office/drawing/2017/decorative" val="0"/>
                </a:ext>
              </a:extLst>
            </p:cNvPr>
            <p:cNvSpPr/>
            <p:nvPr/>
          </p:nvSpPr>
          <p:spPr bwMode="auto">
            <a:xfrm>
              <a:off x="1892495" y="3552206"/>
              <a:ext cx="3048734" cy="2529439"/>
            </a:xfrm>
            <a:prstGeom prst="roundRect">
              <a:avLst>
                <a:gd name="adj" fmla="val 3938"/>
              </a:avLst>
            </a:prstGeom>
            <a:solidFill>
              <a:srgbClr val="00004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Deep Learning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AU" sz="20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endParaRPr>
            </a:p>
          </p:txBody>
        </p:sp>
        <p:sp>
          <p:nvSpPr>
            <p:cNvPr id="18" name="Title 56">
              <a:extLst>
                <a:ext uri="{FF2B5EF4-FFF2-40B4-BE49-F238E27FC236}">
                  <a16:creationId xmlns:a16="http://schemas.microsoft.com/office/drawing/2014/main" id="{4C87831C-1352-7661-F27D-A6FCF3758ECC}"/>
                </a:ext>
                <a:ext uri="{C183D7F6-B498-43B3-948B-1728B52AA6E4}">
                  <adec:decorative xmlns:adec="http://schemas.microsoft.com/office/drawing/2017/decorative" val="0"/>
                </a:ext>
              </a:extLst>
            </p:cNvPr>
            <p:cNvSpPr txBox="1">
              <a:spLocks/>
            </p:cNvSpPr>
            <p:nvPr/>
          </p:nvSpPr>
          <p:spPr bwMode="auto">
            <a:xfrm>
              <a:off x="2560711" y="5417324"/>
              <a:ext cx="2310985" cy="587755"/>
            </a:xfrm>
            <a:prstGeom prst="roundRect">
              <a:avLst>
                <a:gd name="adj" fmla="val 15905"/>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Generative AI</a:t>
              </a:r>
            </a:p>
          </p:txBody>
        </p:sp>
      </p:grpSp>
      <p:sp>
        <p:nvSpPr>
          <p:cNvPr id="19" name="Arrow: Down 18" descr="Timeline for AI evolution from 1956 to 2021">
            <a:extLst>
              <a:ext uri="{FF2B5EF4-FFF2-40B4-BE49-F238E27FC236}">
                <a16:creationId xmlns:a16="http://schemas.microsoft.com/office/drawing/2014/main" id="{2EDBA02C-3A11-0109-5F17-8151638844AB}"/>
              </a:ext>
            </a:extLst>
          </p:cNvPr>
          <p:cNvSpPr/>
          <p:nvPr/>
        </p:nvSpPr>
        <p:spPr bwMode="auto">
          <a:xfrm>
            <a:off x="7009670" y="1755065"/>
            <a:ext cx="1385897" cy="6302392"/>
          </a:xfrm>
          <a:prstGeom prst="down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F8C5498D-857C-482E-5FE3-13DB11C7A0B2}"/>
              </a:ext>
              <a:ext uri="{C183D7F6-B498-43B3-948B-1728B52AA6E4}">
                <adec:decorative xmlns:adec="http://schemas.microsoft.com/office/drawing/2017/decorative" val="1"/>
              </a:ext>
            </a:extLst>
          </p:cNvPr>
          <p:cNvCxnSpPr>
            <a:cxnSpLocks/>
          </p:cNvCxnSpPr>
          <p:nvPr/>
        </p:nvCxnSpPr>
        <p:spPr>
          <a:xfrm>
            <a:off x="8251194" y="316817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1FA7D2-C30E-58CB-8E5C-D243B45D017D}"/>
              </a:ext>
              <a:ext uri="{C183D7F6-B498-43B3-948B-1728B52AA6E4}">
                <adec:decorative xmlns:adec="http://schemas.microsoft.com/office/drawing/2017/decorative" val="1"/>
              </a:ext>
            </a:extLst>
          </p:cNvPr>
          <p:cNvCxnSpPr>
            <a:cxnSpLocks/>
          </p:cNvCxnSpPr>
          <p:nvPr/>
        </p:nvCxnSpPr>
        <p:spPr>
          <a:xfrm>
            <a:off x="8251194" y="4647356"/>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3AF152E-05D5-DFF1-D311-EC91F75169C3}"/>
              </a:ext>
              <a:ext uri="{C183D7F6-B498-43B3-948B-1728B52AA6E4}">
                <adec:decorative xmlns:adec="http://schemas.microsoft.com/office/drawing/2017/decorative" val="1"/>
              </a:ext>
            </a:extLst>
          </p:cNvPr>
          <p:cNvCxnSpPr>
            <a:cxnSpLocks/>
          </p:cNvCxnSpPr>
          <p:nvPr/>
        </p:nvCxnSpPr>
        <p:spPr>
          <a:xfrm>
            <a:off x="8251194" y="6087132"/>
            <a:ext cx="5134606"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descr="1956">
            <a:extLst>
              <a:ext uri="{FF2B5EF4-FFF2-40B4-BE49-F238E27FC236}">
                <a16:creationId xmlns:a16="http://schemas.microsoft.com/office/drawing/2014/main" id="{AA75CE77-E055-2F60-7233-D1326F572ADE}"/>
              </a:ext>
            </a:extLst>
          </p:cNvPr>
          <p:cNvGrpSpPr/>
          <p:nvPr/>
        </p:nvGrpSpPr>
        <p:grpSpPr>
          <a:xfrm>
            <a:off x="7376121" y="1965233"/>
            <a:ext cx="532752" cy="507497"/>
            <a:chOff x="5857905" y="-477659"/>
            <a:chExt cx="477254" cy="365740"/>
          </a:xfrm>
        </p:grpSpPr>
        <p:sp>
          <p:nvSpPr>
            <p:cNvPr id="24" name="Freeform: Shape 23">
              <a:extLst>
                <a:ext uri="{FF2B5EF4-FFF2-40B4-BE49-F238E27FC236}">
                  <a16:creationId xmlns:a16="http://schemas.microsoft.com/office/drawing/2014/main" id="{57E3DCAC-20DE-E3CD-9517-0827EAFC832F}"/>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1956</a:t>
              </a:r>
              <a:endParaRPr lang="en-US" sz="1400" b="1" dirty="0"/>
            </a:p>
          </p:txBody>
        </p:sp>
        <p:sp>
          <p:nvSpPr>
            <p:cNvPr id="25" name="Freeform: Shape 24">
              <a:extLst>
                <a:ext uri="{FF2B5EF4-FFF2-40B4-BE49-F238E27FC236}">
                  <a16:creationId xmlns:a16="http://schemas.microsoft.com/office/drawing/2014/main" id="{063C65C8-0233-A7D1-79E8-1D794646B65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26" name="Text Placeholder 7">
            <a:extLst>
              <a:ext uri="{FF2B5EF4-FFF2-40B4-BE49-F238E27FC236}">
                <a16:creationId xmlns:a16="http://schemas.microsoft.com/office/drawing/2014/main" id="{440C1F1F-983A-07EE-0176-5A267E1C952D}"/>
              </a:ext>
            </a:extLst>
          </p:cNvPr>
          <p:cNvSpPr txBox="1">
            <a:spLocks/>
          </p:cNvSpPr>
          <p:nvPr/>
        </p:nvSpPr>
        <p:spPr>
          <a:xfrm>
            <a:off x="8251194" y="196523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the field of computer science that seeks to create intelligent machines that can replicate or exceed human intelligence</a:t>
            </a:r>
          </a:p>
        </p:txBody>
      </p:sp>
      <p:grpSp>
        <p:nvGrpSpPr>
          <p:cNvPr id="27" name="Group 26" descr="1997">
            <a:extLst>
              <a:ext uri="{FF2B5EF4-FFF2-40B4-BE49-F238E27FC236}">
                <a16:creationId xmlns:a16="http://schemas.microsoft.com/office/drawing/2014/main" id="{4411A80E-3D55-C663-FB66-93942516DFE3}"/>
              </a:ext>
            </a:extLst>
          </p:cNvPr>
          <p:cNvGrpSpPr/>
          <p:nvPr/>
        </p:nvGrpSpPr>
        <p:grpSpPr>
          <a:xfrm>
            <a:off x="7376121" y="3373472"/>
            <a:ext cx="532752" cy="507497"/>
            <a:chOff x="5857905" y="-477659"/>
            <a:chExt cx="477254" cy="365740"/>
          </a:xfrm>
        </p:grpSpPr>
        <p:sp>
          <p:nvSpPr>
            <p:cNvPr id="28" name="Freeform: Shape 27">
              <a:extLst>
                <a:ext uri="{FF2B5EF4-FFF2-40B4-BE49-F238E27FC236}">
                  <a16:creationId xmlns:a16="http://schemas.microsoft.com/office/drawing/2014/main" id="{E0B9A670-C9DB-2C7A-A05B-61E38CF141D2}"/>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1997</a:t>
              </a:r>
              <a:endParaRPr lang="en-US" sz="1400" b="1" dirty="0"/>
            </a:p>
          </p:txBody>
        </p:sp>
        <p:sp>
          <p:nvSpPr>
            <p:cNvPr id="29" name="Freeform: Shape 28">
              <a:extLst>
                <a:ext uri="{FF2B5EF4-FFF2-40B4-BE49-F238E27FC236}">
                  <a16:creationId xmlns:a16="http://schemas.microsoft.com/office/drawing/2014/main" id="{6C1FF4A2-47A4-D103-4128-6B8FB63497A2}"/>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0" name="Text Placeholder 8">
            <a:extLst>
              <a:ext uri="{FF2B5EF4-FFF2-40B4-BE49-F238E27FC236}">
                <a16:creationId xmlns:a16="http://schemas.microsoft.com/office/drawing/2014/main" id="{6F884754-3259-18C0-80BE-85DA89B7669A}"/>
              </a:ext>
            </a:extLst>
          </p:cNvPr>
          <p:cNvSpPr txBox="1">
            <a:spLocks/>
          </p:cNvSpPr>
          <p:nvPr/>
        </p:nvSpPr>
        <p:spPr>
          <a:xfrm>
            <a:off x="8251194" y="3373473"/>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subset of AI that enables machines to learn from existing data and improve upon that data to make decisions or predictions</a:t>
            </a:r>
          </a:p>
        </p:txBody>
      </p:sp>
      <p:grpSp>
        <p:nvGrpSpPr>
          <p:cNvPr id="31" name="Group 30" descr="2017">
            <a:extLst>
              <a:ext uri="{FF2B5EF4-FFF2-40B4-BE49-F238E27FC236}">
                <a16:creationId xmlns:a16="http://schemas.microsoft.com/office/drawing/2014/main" id="{C93A9585-9350-92E1-E7C8-52BE4E1016BC}"/>
              </a:ext>
            </a:extLst>
          </p:cNvPr>
          <p:cNvGrpSpPr/>
          <p:nvPr/>
        </p:nvGrpSpPr>
        <p:grpSpPr>
          <a:xfrm>
            <a:off x="7376121" y="4781715"/>
            <a:ext cx="532752" cy="507497"/>
            <a:chOff x="5857905" y="-477659"/>
            <a:chExt cx="477254" cy="365740"/>
          </a:xfrm>
        </p:grpSpPr>
        <p:sp>
          <p:nvSpPr>
            <p:cNvPr id="32" name="Freeform: Shape 31">
              <a:extLst>
                <a:ext uri="{FF2B5EF4-FFF2-40B4-BE49-F238E27FC236}">
                  <a16:creationId xmlns:a16="http://schemas.microsoft.com/office/drawing/2014/main" id="{21FFB6B0-ED5A-1347-3F2D-7D8160728A61}"/>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2017</a:t>
              </a:r>
              <a:endParaRPr lang="en-US" sz="1400" b="1" dirty="0"/>
            </a:p>
          </p:txBody>
        </p:sp>
        <p:sp>
          <p:nvSpPr>
            <p:cNvPr id="33" name="Freeform: Shape 32">
              <a:extLst>
                <a:ext uri="{FF2B5EF4-FFF2-40B4-BE49-F238E27FC236}">
                  <a16:creationId xmlns:a16="http://schemas.microsoft.com/office/drawing/2014/main" id="{8CA4AA1D-5345-69D8-3983-0363018D12C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4" name="Text Placeholder 13">
            <a:extLst>
              <a:ext uri="{FF2B5EF4-FFF2-40B4-BE49-F238E27FC236}">
                <a16:creationId xmlns:a16="http://schemas.microsoft.com/office/drawing/2014/main" id="{3FA61A87-ADBD-5204-AABA-B5168A00DB42}"/>
              </a:ext>
            </a:extLst>
          </p:cNvPr>
          <p:cNvSpPr txBox="1">
            <a:spLocks/>
          </p:cNvSpPr>
          <p:nvPr/>
        </p:nvSpPr>
        <p:spPr>
          <a:xfrm>
            <a:off x="8251194" y="4781717"/>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chemeClr val="bg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a machine learning technique in which layers of neural networks are used to process data and make decisions</a:t>
            </a:r>
          </a:p>
        </p:txBody>
      </p:sp>
      <p:grpSp>
        <p:nvGrpSpPr>
          <p:cNvPr id="35" name="Group 34" descr="2021">
            <a:extLst>
              <a:ext uri="{FF2B5EF4-FFF2-40B4-BE49-F238E27FC236}">
                <a16:creationId xmlns:a16="http://schemas.microsoft.com/office/drawing/2014/main" id="{6EC87ACE-30DA-D69A-7FC9-E000850E0C7E}"/>
              </a:ext>
            </a:extLst>
          </p:cNvPr>
          <p:cNvGrpSpPr/>
          <p:nvPr/>
        </p:nvGrpSpPr>
        <p:grpSpPr>
          <a:xfrm>
            <a:off x="7376121" y="6229365"/>
            <a:ext cx="532752" cy="507497"/>
            <a:chOff x="5857905" y="-477659"/>
            <a:chExt cx="477254" cy="365740"/>
          </a:xfrm>
        </p:grpSpPr>
        <p:sp>
          <p:nvSpPr>
            <p:cNvPr id="36" name="Freeform: Shape 35">
              <a:extLst>
                <a:ext uri="{FF2B5EF4-FFF2-40B4-BE49-F238E27FC236}">
                  <a16:creationId xmlns:a16="http://schemas.microsoft.com/office/drawing/2014/main" id="{D5D2EA25-DF7F-F678-10E8-AD326E32ECED}"/>
                </a:ext>
              </a:extLst>
            </p:cNvPr>
            <p:cNvSpPr/>
            <p:nvPr/>
          </p:nvSpPr>
          <p:spPr>
            <a:xfrm>
              <a:off x="5857905" y="-427945"/>
              <a:ext cx="477254" cy="316026"/>
            </a:xfrm>
            <a:custGeom>
              <a:avLst/>
              <a:gdLst>
                <a:gd name="connsiteX0" fmla="*/ 1539 w 424530"/>
                <a:gd name="connsiteY0" fmla="*/ 424874 h 424529"/>
                <a:gd name="connsiteX1" fmla="*/ 426070 w 424530"/>
                <a:gd name="connsiteY1" fmla="*/ 424874 h 424529"/>
                <a:gd name="connsiteX2" fmla="*/ 426070 w 424530"/>
                <a:gd name="connsiteY2" fmla="*/ 1539 h 424529"/>
                <a:gd name="connsiteX3" fmla="*/ 1539 w 424530"/>
                <a:gd name="connsiteY3" fmla="*/ 1539 h 424529"/>
                <a:gd name="connsiteX4" fmla="*/ 1539 w 424530"/>
                <a:gd name="connsiteY4" fmla="*/ 424874 h 424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24529">
                  <a:moveTo>
                    <a:pt x="1539" y="424874"/>
                  </a:moveTo>
                  <a:lnTo>
                    <a:pt x="426070" y="424874"/>
                  </a:lnTo>
                  <a:lnTo>
                    <a:pt x="426070" y="1539"/>
                  </a:lnTo>
                  <a:lnTo>
                    <a:pt x="1539" y="1539"/>
                  </a:lnTo>
                  <a:lnTo>
                    <a:pt x="1539" y="424874"/>
                  </a:lnTo>
                  <a:close/>
                </a:path>
              </a:pathLst>
            </a:custGeom>
            <a:solidFill>
              <a:srgbClr val="0078D4"/>
            </a:solidFill>
            <a:ln w="4419" cap="flat">
              <a:noFill/>
              <a:prstDash val="solid"/>
              <a:miter/>
            </a:ln>
          </p:spPr>
          <p:txBody>
            <a:bodyPr lIns="0" tIns="0" rIns="0" bIns="0" rtlCol="0" anchor="ctr"/>
            <a:lstStyle/>
            <a:p>
              <a:pPr algn="ctr"/>
              <a:r>
                <a:rPr kumimoji="0" lang="en-US" sz="1400" b="1" i="0" u="none" strike="noStrike" kern="1200" cap="none" spc="0" normalizeH="0" baseline="0" noProof="0" dirty="0">
                  <a:ln>
                    <a:noFill/>
                  </a:ln>
                  <a:solidFill>
                    <a:srgbClr val="FFFFFF"/>
                  </a:solidFill>
                  <a:effectLst/>
                  <a:uLnTx/>
                  <a:uFillTx/>
                  <a:ea typeface="+mn-ea"/>
                  <a:cs typeface="+mn-cs"/>
                </a:rPr>
                <a:t>2021</a:t>
              </a:r>
              <a:endParaRPr lang="en-US" sz="1400" b="1" dirty="0"/>
            </a:p>
          </p:txBody>
        </p:sp>
        <p:sp>
          <p:nvSpPr>
            <p:cNvPr id="37" name="Freeform: Shape 36">
              <a:extLst>
                <a:ext uri="{FF2B5EF4-FFF2-40B4-BE49-F238E27FC236}">
                  <a16:creationId xmlns:a16="http://schemas.microsoft.com/office/drawing/2014/main" id="{874A8DBB-1238-6653-EB88-D169DFE1E23C}"/>
                </a:ext>
              </a:extLst>
            </p:cNvPr>
            <p:cNvSpPr/>
            <p:nvPr/>
          </p:nvSpPr>
          <p:spPr>
            <a:xfrm>
              <a:off x="5857905" y="-477659"/>
              <a:ext cx="477254" cy="49714"/>
            </a:xfrm>
            <a:custGeom>
              <a:avLst/>
              <a:gdLst>
                <a:gd name="connsiteX0" fmla="*/ 1539 w 424530"/>
                <a:gd name="connsiteY0" fmla="*/ 45849 h 44221"/>
                <a:gd name="connsiteX1" fmla="*/ 426070 w 424530"/>
                <a:gd name="connsiteY1" fmla="*/ 45849 h 44221"/>
                <a:gd name="connsiteX2" fmla="*/ 426070 w 424530"/>
                <a:gd name="connsiteY2" fmla="*/ 1539 h 44221"/>
                <a:gd name="connsiteX3" fmla="*/ 1539 w 424530"/>
                <a:gd name="connsiteY3" fmla="*/ 1539 h 44221"/>
                <a:gd name="connsiteX4" fmla="*/ 1539 w 424530"/>
                <a:gd name="connsiteY4" fmla="*/ 45849 h 44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530" h="44221">
                  <a:moveTo>
                    <a:pt x="1539" y="45849"/>
                  </a:moveTo>
                  <a:lnTo>
                    <a:pt x="426070" y="45849"/>
                  </a:lnTo>
                  <a:lnTo>
                    <a:pt x="426070" y="1539"/>
                  </a:lnTo>
                  <a:lnTo>
                    <a:pt x="1539" y="1539"/>
                  </a:lnTo>
                  <a:lnTo>
                    <a:pt x="1539" y="45849"/>
                  </a:lnTo>
                  <a:close/>
                </a:path>
              </a:pathLst>
            </a:custGeom>
            <a:solidFill>
              <a:srgbClr val="50E6FF"/>
            </a:solidFill>
            <a:ln w="4419" cap="flat">
              <a:noFill/>
              <a:prstDash val="solid"/>
              <a:miter/>
            </a:ln>
          </p:spPr>
          <p:txBody>
            <a:bodyPr rtlCol="0" anchor="ctr"/>
            <a:lstStyle/>
            <a:p>
              <a:endParaRPr lang="en-US" sz="2592" dirty="0"/>
            </a:p>
          </p:txBody>
        </p:sp>
      </p:grpSp>
      <p:sp>
        <p:nvSpPr>
          <p:cNvPr id="38" name="Text Placeholder 13">
            <a:extLst>
              <a:ext uri="{FF2B5EF4-FFF2-40B4-BE49-F238E27FC236}">
                <a16:creationId xmlns:a16="http://schemas.microsoft.com/office/drawing/2014/main" id="{2325139D-CAE9-F173-DED7-BBECCCA3DB20}"/>
              </a:ext>
            </a:extLst>
          </p:cNvPr>
          <p:cNvSpPr txBox="1">
            <a:spLocks/>
          </p:cNvSpPr>
          <p:nvPr/>
        </p:nvSpPr>
        <p:spPr>
          <a:xfrm>
            <a:off x="8251194" y="6229366"/>
            <a:ext cx="5134606" cy="86177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dirty="0">
                <a:solidFill>
                  <a:srgbClr val="FF6600"/>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bg1"/>
                </a:solidFill>
                <a:effectLst/>
                <a:uLnTx/>
                <a:uFillTx/>
                <a:ea typeface="+mn-ea"/>
              </a:rPr>
              <a:t>Create new written, visual, and auditory content given prompts or existing data.</a:t>
            </a:r>
            <a:endParaRPr kumimoji="0" lang="en-US" sz="2400" b="0" i="0" u="none" strike="noStrike" kern="1200" cap="none" spc="0" normalizeH="0" baseline="0" noProof="0" dirty="0">
              <a:ln>
                <a:noFill/>
              </a:ln>
              <a:solidFill>
                <a:schemeClr val="bg1"/>
              </a:solidFill>
              <a:effectLst/>
              <a:uLnTx/>
              <a:uFillTx/>
              <a:ea typeface="+mn-ea"/>
            </a:endParaRPr>
          </a:p>
        </p:txBody>
      </p:sp>
    </p:spTree>
    <p:extLst>
      <p:ext uri="{BB962C8B-B14F-4D97-AF65-F5344CB8AC3E}">
        <p14:creationId xmlns:p14="http://schemas.microsoft.com/office/powerpoint/2010/main" val="262175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4"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983AF76B-7A63-6D47-54EC-8DED780D161A}"/>
              </a:ext>
            </a:extLst>
          </p:cNvPr>
          <p:cNvSpPr>
            <a:spLocks noGrp="1" noRot="1" noMove="1" noResize="1" noEditPoints="1" noAdjustHandles="1" noChangeArrowheads="1" noChangeShapeType="1"/>
          </p:cNvSpPr>
          <p:nvPr/>
        </p:nvSpPr>
        <p:spPr>
          <a:xfrm>
            <a:off x="0" y="0"/>
            <a:ext cx="14630400" cy="8229600"/>
          </a:xfrm>
          <a:prstGeom prst="rect">
            <a:avLst/>
          </a:prstGeom>
          <a:solidFill>
            <a:srgbClr val="282C32"/>
          </a:solidFill>
          <a:ln/>
        </p:spPr>
        <p:txBody>
          <a:bodyPr/>
          <a:lstStyle/>
          <a:p>
            <a:endParaRPr lang="en-IN" dirty="0"/>
          </a:p>
        </p:txBody>
      </p:sp>
      <p:sp>
        <p:nvSpPr>
          <p:cNvPr id="11" name="TextBox 10">
            <a:extLst>
              <a:ext uri="{FF2B5EF4-FFF2-40B4-BE49-F238E27FC236}">
                <a16:creationId xmlns:a16="http://schemas.microsoft.com/office/drawing/2014/main" id="{63573A69-B83F-B0EB-853C-4720EAF847A8}"/>
              </a:ext>
            </a:extLst>
          </p:cNvPr>
          <p:cNvSpPr txBox="1"/>
          <p:nvPr/>
        </p:nvSpPr>
        <p:spPr>
          <a:xfrm>
            <a:off x="586471" y="472339"/>
            <a:ext cx="13574029" cy="733534"/>
          </a:xfrm>
          <a:prstGeom prst="rect">
            <a:avLst/>
          </a:prstGeom>
          <a:noFill/>
        </p:spPr>
        <p:txBody>
          <a:bodyPr wrap="square" rtlCol="0">
            <a:spAutoFit/>
          </a:bodyPr>
          <a:lstStyle/>
          <a:p>
            <a:pPr>
              <a:lnSpc>
                <a:spcPts val="5468"/>
              </a:lnSpc>
            </a:pPr>
            <a:r>
              <a:rPr lang="en-IN" sz="4374" b="1" dirty="0">
                <a:solidFill>
                  <a:srgbClr val="60A9FF"/>
                </a:solidFill>
                <a:latin typeface="Barlow" pitchFamily="34" charset="0"/>
              </a:rPr>
              <a:t>Artificial intelligence technique: Generative AI model </a:t>
            </a:r>
          </a:p>
        </p:txBody>
      </p:sp>
      <p:grpSp>
        <p:nvGrpSpPr>
          <p:cNvPr id="68" name="Group 67">
            <a:extLst>
              <a:ext uri="{FF2B5EF4-FFF2-40B4-BE49-F238E27FC236}">
                <a16:creationId xmlns:a16="http://schemas.microsoft.com/office/drawing/2014/main" id="{C05BC427-32D1-AB06-E04D-1AB7A9FC0E6F}"/>
              </a:ext>
            </a:extLst>
          </p:cNvPr>
          <p:cNvGrpSpPr/>
          <p:nvPr/>
        </p:nvGrpSpPr>
        <p:grpSpPr>
          <a:xfrm>
            <a:off x="10750472" y="5015381"/>
            <a:ext cx="3277997" cy="2429457"/>
            <a:chOff x="8600083" y="4183874"/>
            <a:chExt cx="3277997" cy="2429457"/>
          </a:xfrm>
        </p:grpSpPr>
        <p:grpSp>
          <p:nvGrpSpPr>
            <p:cNvPr id="93" name="Group 92">
              <a:extLst>
                <a:ext uri="{FF2B5EF4-FFF2-40B4-BE49-F238E27FC236}">
                  <a16:creationId xmlns:a16="http://schemas.microsoft.com/office/drawing/2014/main" id="{13C49EEC-AA76-7FE7-4839-948AC8EE7EAB}"/>
                </a:ext>
              </a:extLst>
            </p:cNvPr>
            <p:cNvGrpSpPr/>
            <p:nvPr/>
          </p:nvGrpSpPr>
          <p:grpSpPr>
            <a:xfrm>
              <a:off x="8600083" y="4183874"/>
              <a:ext cx="3277997" cy="2429457"/>
              <a:chOff x="4781232" y="1464799"/>
              <a:chExt cx="3943608" cy="1695348"/>
            </a:xfrm>
          </p:grpSpPr>
          <p:sp>
            <p:nvSpPr>
              <p:cNvPr id="95" name="Rectangle 94">
                <a:extLst>
                  <a:ext uri="{FF2B5EF4-FFF2-40B4-BE49-F238E27FC236}">
                    <a16:creationId xmlns:a16="http://schemas.microsoft.com/office/drawing/2014/main" id="{8A7B2F1E-BB03-9D4C-8E1F-96C3DE3833EF}"/>
                  </a:ext>
                </a:extLst>
              </p:cNvPr>
              <p:cNvSpPr/>
              <p:nvPr/>
            </p:nvSpPr>
            <p:spPr>
              <a:xfrm>
                <a:off x="5367885" y="1784579"/>
                <a:ext cx="3356954" cy="1375568"/>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BF39D5A9-0ADD-952F-BAB3-358130C7B117}"/>
                  </a:ext>
                </a:extLst>
              </p:cNvPr>
              <p:cNvGrpSpPr/>
              <p:nvPr/>
            </p:nvGrpSpPr>
            <p:grpSpPr>
              <a:xfrm>
                <a:off x="4781232" y="1464799"/>
                <a:ext cx="3943608" cy="1536785"/>
                <a:chOff x="4781232" y="1464799"/>
                <a:chExt cx="3943608" cy="1536785"/>
              </a:xfrm>
            </p:grpSpPr>
            <p:grpSp>
              <p:nvGrpSpPr>
                <p:cNvPr id="97" name="Group 96">
                  <a:extLst>
                    <a:ext uri="{FF2B5EF4-FFF2-40B4-BE49-F238E27FC236}">
                      <a16:creationId xmlns:a16="http://schemas.microsoft.com/office/drawing/2014/main" id="{C336D91E-B3AD-6429-5D77-A68ABD78C114}"/>
                    </a:ext>
                  </a:extLst>
                </p:cNvPr>
                <p:cNvGrpSpPr/>
                <p:nvPr/>
              </p:nvGrpSpPr>
              <p:grpSpPr>
                <a:xfrm>
                  <a:off x="4902749" y="1464799"/>
                  <a:ext cx="3822091" cy="1536785"/>
                  <a:chOff x="6019071" y="1801212"/>
                  <a:chExt cx="4198348" cy="1688071"/>
                </a:xfrm>
              </p:grpSpPr>
              <p:sp>
                <p:nvSpPr>
                  <p:cNvPr id="99" name="Rectangle: Rounded Corners 341">
                    <a:extLst>
                      <a:ext uri="{FF2B5EF4-FFF2-40B4-BE49-F238E27FC236}">
                        <a16:creationId xmlns:a16="http://schemas.microsoft.com/office/drawing/2014/main" id="{EE15F255-9DD0-8DC1-2BCE-9B19D7ABBDA4}"/>
                      </a:ext>
                    </a:extLst>
                  </p:cNvPr>
                  <p:cNvSpPr/>
                  <p:nvPr/>
                </p:nvSpPr>
                <p:spPr>
                  <a:xfrm>
                    <a:off x="6530787" y="1801212"/>
                    <a:ext cx="2623703" cy="1534609"/>
                  </a:xfrm>
                  <a:custGeom>
                    <a:avLst/>
                    <a:gdLst>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60352 w 2460352"/>
                      <a:gd name="connsiteY4" fmla="*/ 1311452 h 1383242"/>
                      <a:gd name="connsiteX5" fmla="*/ 2388562 w 2460352"/>
                      <a:gd name="connsiteY5" fmla="*/ 1383242 h 1383242"/>
                      <a:gd name="connsiteX6" fmla="*/ 71790 w 2460352"/>
                      <a:gd name="connsiteY6" fmla="*/ 1383242 h 1383242"/>
                      <a:gd name="connsiteX7" fmla="*/ 0 w 2460352"/>
                      <a:gd name="connsiteY7" fmla="*/ 1311452 h 1383242"/>
                      <a:gd name="connsiteX8" fmla="*/ 0 w 2460352"/>
                      <a:gd name="connsiteY8" fmla="*/ 71790 h 1383242"/>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51419 w 2460352"/>
                      <a:gd name="connsiteY4" fmla="*/ 1018895 h 1383242"/>
                      <a:gd name="connsiteX5" fmla="*/ 2460352 w 2460352"/>
                      <a:gd name="connsiteY5" fmla="*/ 1311452 h 1383242"/>
                      <a:gd name="connsiteX6" fmla="*/ 2388562 w 2460352"/>
                      <a:gd name="connsiteY6" fmla="*/ 1383242 h 1383242"/>
                      <a:gd name="connsiteX7" fmla="*/ 71790 w 2460352"/>
                      <a:gd name="connsiteY7" fmla="*/ 1383242 h 1383242"/>
                      <a:gd name="connsiteX8" fmla="*/ 0 w 2460352"/>
                      <a:gd name="connsiteY8" fmla="*/ 1311452 h 1383242"/>
                      <a:gd name="connsiteX9" fmla="*/ 0 w 2460352"/>
                      <a:gd name="connsiteY9" fmla="*/ 71790 h 1383242"/>
                      <a:gd name="connsiteX0" fmla="*/ 2451419 w 2542859"/>
                      <a:gd name="connsiteY0" fmla="*/ 1018895 h 1383242"/>
                      <a:gd name="connsiteX1" fmla="*/ 2460352 w 2542859"/>
                      <a:gd name="connsiteY1" fmla="*/ 1311452 h 1383242"/>
                      <a:gd name="connsiteX2" fmla="*/ 2388562 w 2542859"/>
                      <a:gd name="connsiteY2" fmla="*/ 1383242 h 1383242"/>
                      <a:gd name="connsiteX3" fmla="*/ 71790 w 2542859"/>
                      <a:gd name="connsiteY3" fmla="*/ 1383242 h 1383242"/>
                      <a:gd name="connsiteX4" fmla="*/ 0 w 2542859"/>
                      <a:gd name="connsiteY4" fmla="*/ 1311452 h 1383242"/>
                      <a:gd name="connsiteX5" fmla="*/ 0 w 2542859"/>
                      <a:gd name="connsiteY5" fmla="*/ 71790 h 1383242"/>
                      <a:gd name="connsiteX6" fmla="*/ 71790 w 2542859"/>
                      <a:gd name="connsiteY6" fmla="*/ 0 h 1383242"/>
                      <a:gd name="connsiteX7" fmla="*/ 2388562 w 2542859"/>
                      <a:gd name="connsiteY7" fmla="*/ 0 h 1383242"/>
                      <a:gd name="connsiteX8" fmla="*/ 2460352 w 2542859"/>
                      <a:gd name="connsiteY8" fmla="*/ 71790 h 1383242"/>
                      <a:gd name="connsiteX9" fmla="*/ 2542859 w 2542859"/>
                      <a:gd name="connsiteY9" fmla="*/ 1110335 h 1383242"/>
                      <a:gd name="connsiteX0" fmla="*/ 2451419 w 2460352"/>
                      <a:gd name="connsiteY0" fmla="*/ 1018895 h 1383242"/>
                      <a:gd name="connsiteX1" fmla="*/ 2460352 w 2460352"/>
                      <a:gd name="connsiteY1" fmla="*/ 1311452 h 1383242"/>
                      <a:gd name="connsiteX2" fmla="*/ 2388562 w 2460352"/>
                      <a:gd name="connsiteY2" fmla="*/ 1383242 h 1383242"/>
                      <a:gd name="connsiteX3" fmla="*/ 71790 w 2460352"/>
                      <a:gd name="connsiteY3" fmla="*/ 1383242 h 1383242"/>
                      <a:gd name="connsiteX4" fmla="*/ 0 w 2460352"/>
                      <a:gd name="connsiteY4" fmla="*/ 1311452 h 1383242"/>
                      <a:gd name="connsiteX5" fmla="*/ 0 w 2460352"/>
                      <a:gd name="connsiteY5" fmla="*/ 71790 h 1383242"/>
                      <a:gd name="connsiteX6" fmla="*/ 71790 w 2460352"/>
                      <a:gd name="connsiteY6" fmla="*/ 0 h 1383242"/>
                      <a:gd name="connsiteX7" fmla="*/ 2388562 w 2460352"/>
                      <a:gd name="connsiteY7" fmla="*/ 0 h 1383242"/>
                      <a:gd name="connsiteX8" fmla="*/ 2460352 w 2460352"/>
                      <a:gd name="connsiteY8" fmla="*/ 71790 h 1383242"/>
                      <a:gd name="connsiteX0" fmla="*/ 2460352 w 2460352"/>
                      <a:gd name="connsiteY0" fmla="*/ 1311452 h 1383242"/>
                      <a:gd name="connsiteX1" fmla="*/ 2388562 w 2460352"/>
                      <a:gd name="connsiteY1" fmla="*/ 1383242 h 1383242"/>
                      <a:gd name="connsiteX2" fmla="*/ 71790 w 2460352"/>
                      <a:gd name="connsiteY2" fmla="*/ 1383242 h 1383242"/>
                      <a:gd name="connsiteX3" fmla="*/ 0 w 2460352"/>
                      <a:gd name="connsiteY3" fmla="*/ 1311452 h 1383242"/>
                      <a:gd name="connsiteX4" fmla="*/ 0 w 2460352"/>
                      <a:gd name="connsiteY4" fmla="*/ 71790 h 1383242"/>
                      <a:gd name="connsiteX5" fmla="*/ 71790 w 2460352"/>
                      <a:gd name="connsiteY5" fmla="*/ 0 h 1383242"/>
                      <a:gd name="connsiteX6" fmla="*/ 2388562 w 2460352"/>
                      <a:gd name="connsiteY6" fmla="*/ 0 h 1383242"/>
                      <a:gd name="connsiteX7" fmla="*/ 2460352 w 2460352"/>
                      <a:gd name="connsiteY7" fmla="*/ 71790 h 1383242"/>
                      <a:gd name="connsiteX0" fmla="*/ 2388562 w 2460352"/>
                      <a:gd name="connsiteY0" fmla="*/ 1383242 h 1383242"/>
                      <a:gd name="connsiteX1" fmla="*/ 71790 w 2460352"/>
                      <a:gd name="connsiteY1" fmla="*/ 1383242 h 1383242"/>
                      <a:gd name="connsiteX2" fmla="*/ 0 w 2460352"/>
                      <a:gd name="connsiteY2" fmla="*/ 1311452 h 1383242"/>
                      <a:gd name="connsiteX3" fmla="*/ 0 w 2460352"/>
                      <a:gd name="connsiteY3" fmla="*/ 71790 h 1383242"/>
                      <a:gd name="connsiteX4" fmla="*/ 71790 w 2460352"/>
                      <a:gd name="connsiteY4" fmla="*/ 0 h 1383242"/>
                      <a:gd name="connsiteX5" fmla="*/ 2388562 w 2460352"/>
                      <a:gd name="connsiteY5" fmla="*/ 0 h 1383242"/>
                      <a:gd name="connsiteX6" fmla="*/ 2460352 w 2460352"/>
                      <a:gd name="connsiteY6" fmla="*/ 71790 h 1383242"/>
                      <a:gd name="connsiteX0" fmla="*/ 2388562 w 2388562"/>
                      <a:gd name="connsiteY0" fmla="*/ 1383242 h 1383242"/>
                      <a:gd name="connsiteX1" fmla="*/ 71790 w 2388562"/>
                      <a:gd name="connsiteY1" fmla="*/ 1383242 h 1383242"/>
                      <a:gd name="connsiteX2" fmla="*/ 0 w 2388562"/>
                      <a:gd name="connsiteY2" fmla="*/ 1311452 h 1383242"/>
                      <a:gd name="connsiteX3" fmla="*/ 0 w 2388562"/>
                      <a:gd name="connsiteY3" fmla="*/ 71790 h 1383242"/>
                      <a:gd name="connsiteX4" fmla="*/ 71790 w 2388562"/>
                      <a:gd name="connsiteY4" fmla="*/ 0 h 1383242"/>
                      <a:gd name="connsiteX5" fmla="*/ 2388562 w 2388562"/>
                      <a:gd name="connsiteY5" fmla="*/ 0 h 1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562" h="1383242">
                        <a:moveTo>
                          <a:pt x="2388562" y="1383242"/>
                        </a:moveTo>
                        <a:lnTo>
                          <a:pt x="71790" y="1383242"/>
                        </a:lnTo>
                        <a:cubicBezTo>
                          <a:pt x="32141" y="1383242"/>
                          <a:pt x="0" y="1351101"/>
                          <a:pt x="0" y="1311452"/>
                        </a:cubicBezTo>
                        <a:lnTo>
                          <a:pt x="0" y="71790"/>
                        </a:lnTo>
                        <a:cubicBezTo>
                          <a:pt x="0" y="32141"/>
                          <a:pt x="32141" y="0"/>
                          <a:pt x="71790" y="0"/>
                        </a:cubicBezTo>
                        <a:lnTo>
                          <a:pt x="2388562" y="0"/>
                        </a:lnTo>
                      </a:path>
                    </a:pathLst>
                  </a:custGeom>
                  <a:noFill/>
                  <a:ln w="6350">
                    <a:solidFill>
                      <a:schemeClr val="bg2">
                        <a:alpha val="2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0EF05B83-F8A6-6C7F-A307-42846DD62504}"/>
                      </a:ext>
                    </a:extLst>
                  </p:cNvPr>
                  <p:cNvGrpSpPr/>
                  <p:nvPr/>
                </p:nvGrpSpPr>
                <p:grpSpPr>
                  <a:xfrm>
                    <a:off x="6019071" y="1951023"/>
                    <a:ext cx="4198348" cy="1522719"/>
                    <a:chOff x="6019071" y="1951023"/>
                    <a:chExt cx="4198348" cy="1522719"/>
                  </a:xfrm>
                </p:grpSpPr>
                <p:grpSp>
                  <p:nvGrpSpPr>
                    <p:cNvPr id="104" name="Group 103">
                      <a:extLst>
                        <a:ext uri="{FF2B5EF4-FFF2-40B4-BE49-F238E27FC236}">
                          <a16:creationId xmlns:a16="http://schemas.microsoft.com/office/drawing/2014/main" id="{C7EEC138-EA61-421B-7F51-4D9E5C2AB6AD}"/>
                        </a:ext>
                      </a:extLst>
                    </p:cNvPr>
                    <p:cNvGrpSpPr/>
                    <p:nvPr/>
                  </p:nvGrpSpPr>
                  <p:grpSpPr>
                    <a:xfrm>
                      <a:off x="6132065" y="1951023"/>
                      <a:ext cx="4085354" cy="1522719"/>
                      <a:chOff x="6132065" y="1951023"/>
                      <a:chExt cx="4085354" cy="1522719"/>
                    </a:xfrm>
                  </p:grpSpPr>
                  <p:sp>
                    <p:nvSpPr>
                      <p:cNvPr id="106" name="Rectangle: Rounded Corners 334">
                        <a:extLst>
                          <a:ext uri="{FF2B5EF4-FFF2-40B4-BE49-F238E27FC236}">
                            <a16:creationId xmlns:a16="http://schemas.microsoft.com/office/drawing/2014/main" id="{995F99D5-8407-CF50-6EB4-F432960CC34C}"/>
                          </a:ext>
                        </a:extLst>
                      </p:cNvPr>
                      <p:cNvSpPr/>
                      <p:nvPr/>
                    </p:nvSpPr>
                    <p:spPr>
                      <a:xfrm>
                        <a:off x="6132065" y="1970989"/>
                        <a:ext cx="4085354" cy="1502753"/>
                      </a:xfrm>
                      <a:custGeom>
                        <a:avLst/>
                        <a:gdLst>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0 w 3512312"/>
                          <a:gd name="connsiteY8"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0 w 3512312"/>
                          <a:gd name="connsiteY9"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91440 w 3512312"/>
                          <a:gd name="connsiteY9" fmla="*/ 17817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86736 w 3512312"/>
                          <a:gd name="connsiteY0" fmla="*/ 0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 name="connsiteX0" fmla="*/ 86736 w 3512312"/>
                          <a:gd name="connsiteY0" fmla="*/ 0 h 1368073"/>
                          <a:gd name="connsiteX1" fmla="*/ 2410050 w 3512312"/>
                          <a:gd name="connsiteY1" fmla="*/ 1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2410050 w 3512312"/>
                          <a:gd name="connsiteY0" fmla="*/ 1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2312" h="1368073">
                            <a:moveTo>
                              <a:pt x="2410050" y="1"/>
                            </a:moveTo>
                            <a:lnTo>
                              <a:pt x="3425576" y="0"/>
                            </a:lnTo>
                            <a:cubicBezTo>
                              <a:pt x="3473479" y="0"/>
                              <a:pt x="3512312" y="38833"/>
                              <a:pt x="3512312" y="86736"/>
                            </a:cubicBezTo>
                            <a:lnTo>
                              <a:pt x="3512312" y="1281337"/>
                            </a:lnTo>
                            <a:cubicBezTo>
                              <a:pt x="3512312" y="1329240"/>
                              <a:pt x="3473479" y="1368073"/>
                              <a:pt x="3425576" y="1368073"/>
                            </a:cubicBezTo>
                            <a:lnTo>
                              <a:pt x="86736" y="1368073"/>
                            </a:lnTo>
                            <a:cubicBezTo>
                              <a:pt x="38833" y="1368073"/>
                              <a:pt x="0" y="1329240"/>
                              <a:pt x="0" y="1281337"/>
                            </a:cubicBezTo>
                            <a:lnTo>
                              <a:pt x="225" y="528638"/>
                            </a:lnTo>
                          </a:path>
                        </a:pathLst>
                      </a:custGeom>
                      <a:noFill/>
                      <a:ln w="6350">
                        <a:solidFill>
                          <a:schemeClr val="bg2">
                            <a:alpha val="20000"/>
                          </a:schemeClr>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6BF0D6-FC31-A0C9-DEB0-29E4D733ED48}"/>
                          </a:ext>
                        </a:extLst>
                      </p:cNvPr>
                      <p:cNvSpPr/>
                      <p:nvPr/>
                    </p:nvSpPr>
                    <p:spPr>
                      <a:xfrm>
                        <a:off x="8880688" y="1951023"/>
                        <a:ext cx="69850" cy="42055"/>
                      </a:xfrm>
                      <a:prstGeom prst="ellipse">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Connector 104">
                      <a:extLst>
                        <a:ext uri="{FF2B5EF4-FFF2-40B4-BE49-F238E27FC236}">
                          <a16:creationId xmlns:a16="http://schemas.microsoft.com/office/drawing/2014/main" id="{D487363A-D507-EFB1-4BFE-A36C8FD8F99C}"/>
                        </a:ext>
                      </a:extLst>
                    </p:cNvPr>
                    <p:cNvCxnSpPr>
                      <a:cxnSpLocks/>
                    </p:cNvCxnSpPr>
                    <p:nvPr/>
                  </p:nvCxnSpPr>
                  <p:spPr>
                    <a:xfrm>
                      <a:off x="6019071" y="2435296"/>
                      <a:ext cx="510925" cy="0"/>
                    </a:xfrm>
                    <a:prstGeom prst="line">
                      <a:avLst/>
                    </a:prstGeom>
                    <a:ln w="635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79802164-0238-913A-D2FD-FE1A208BA9C3}"/>
                      </a:ext>
                    </a:extLst>
                  </p:cNvPr>
                  <p:cNvGrpSpPr/>
                  <p:nvPr/>
                </p:nvGrpSpPr>
                <p:grpSpPr>
                  <a:xfrm>
                    <a:off x="6621635" y="1860800"/>
                    <a:ext cx="3504146" cy="1628483"/>
                    <a:chOff x="6621635" y="1906602"/>
                    <a:chExt cx="3504146" cy="1628483"/>
                  </a:xfrm>
                </p:grpSpPr>
                <p:sp>
                  <p:nvSpPr>
                    <p:cNvPr id="102" name="Rectangle 101">
                      <a:extLst>
                        <a:ext uri="{FF2B5EF4-FFF2-40B4-BE49-F238E27FC236}">
                          <a16:creationId xmlns:a16="http://schemas.microsoft.com/office/drawing/2014/main" id="{89B96131-DE0D-84F7-79C7-8F8C6DB92FD9}"/>
                        </a:ext>
                      </a:extLst>
                    </p:cNvPr>
                    <p:cNvSpPr/>
                    <p:nvPr/>
                  </p:nvSpPr>
                  <p:spPr>
                    <a:xfrm>
                      <a:off x="6621635" y="2331898"/>
                      <a:ext cx="3504146" cy="1203187"/>
                    </a:xfrm>
                    <a:prstGeom prst="rect">
                      <a:avLst/>
                    </a:prstGeom>
                  </p:spPr>
                  <p:txBody>
                    <a:bodyPr wrap="square" anchor="t">
                      <a:spAutoFit/>
                    </a:bodyPr>
                    <a:lstStyle/>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Assists in determining complex data sets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Competent in generating new data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Enhance machine learning algorithms for improved performance and gain more accurate results </a:t>
                      </a:r>
                    </a:p>
                  </p:txBody>
                </p:sp>
                <p:sp>
                  <p:nvSpPr>
                    <p:cNvPr id="103" name="Rectangle 102">
                      <a:extLst>
                        <a:ext uri="{FF2B5EF4-FFF2-40B4-BE49-F238E27FC236}">
                          <a16:creationId xmlns:a16="http://schemas.microsoft.com/office/drawing/2014/main" id="{DFDE00B7-FCA0-7C9F-170C-73B2A7E56DFC}"/>
                        </a:ext>
                      </a:extLst>
                    </p:cNvPr>
                    <p:cNvSpPr/>
                    <p:nvPr/>
                  </p:nvSpPr>
                  <p:spPr>
                    <a:xfrm>
                      <a:off x="6621635" y="1906602"/>
                      <a:ext cx="1311679" cy="235919"/>
                    </a:xfrm>
                    <a:prstGeom prst="rect">
                      <a:avLst/>
                    </a:prstGeom>
                  </p:spPr>
                  <p:txBody>
                    <a:bodyPr wrap="none" anchor="ctr">
                      <a:spAutoFit/>
                    </a:bodyPr>
                    <a:lstStyle/>
                    <a:p>
                      <a:pPr lvl="0">
                        <a:defRPr/>
                      </a:pPr>
                      <a:r>
                        <a:rPr lang="en-US" sz="1400" b="1" dirty="0">
                          <a:solidFill>
                            <a:schemeClr val="bg2"/>
                          </a:solidFill>
                          <a:latin typeface="Georgia" panose="02040502050405020303" pitchFamily="18" charset="0"/>
                        </a:rPr>
                        <a:t>Benefits </a:t>
                      </a:r>
                    </a:p>
                  </p:txBody>
                </p:sp>
              </p:grpSp>
            </p:grpSp>
            <p:sp>
              <p:nvSpPr>
                <p:cNvPr id="98" name="Oval 97">
                  <a:extLst>
                    <a:ext uri="{FF2B5EF4-FFF2-40B4-BE49-F238E27FC236}">
                      <a16:creationId xmlns:a16="http://schemas.microsoft.com/office/drawing/2014/main" id="{994F6CA1-17F4-39F8-2F80-D59A951B993F}"/>
                    </a:ext>
                  </a:extLst>
                </p:cNvPr>
                <p:cNvSpPr/>
                <p:nvPr/>
              </p:nvSpPr>
              <p:spPr>
                <a:xfrm>
                  <a:off x="4781232" y="1909609"/>
                  <a:ext cx="449471" cy="2616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4" name="Google Shape;2100;p148">
              <a:extLst>
                <a:ext uri="{FF2B5EF4-FFF2-40B4-BE49-F238E27FC236}">
                  <a16:creationId xmlns:a16="http://schemas.microsoft.com/office/drawing/2014/main" id="{FA6E8EA7-1744-1D90-8A50-7099A489B19E}"/>
                </a:ext>
              </a:extLst>
            </p:cNvPr>
            <p:cNvSpPr/>
            <p:nvPr/>
          </p:nvSpPr>
          <p:spPr>
            <a:xfrm>
              <a:off x="8684332" y="4898635"/>
              <a:ext cx="205110" cy="220218"/>
            </a:xfrm>
            <a:custGeom>
              <a:avLst/>
              <a:gdLst/>
              <a:ahLst/>
              <a:cxnLst/>
              <a:rect l="l" t="t" r="r" b="b"/>
              <a:pathLst>
                <a:path w="2231192" h="2395538" extrusionOk="0">
                  <a:moveTo>
                    <a:pt x="1215580" y="2313623"/>
                  </a:moveTo>
                  <a:lnTo>
                    <a:pt x="1637537" y="2313623"/>
                  </a:lnTo>
                  <a:lnTo>
                    <a:pt x="1637537" y="2358390"/>
                  </a:lnTo>
                  <a:cubicBezTo>
                    <a:pt x="1637537" y="2379345"/>
                    <a:pt x="1621345" y="2395538"/>
                    <a:pt x="1600390" y="2395538"/>
                  </a:cubicBezTo>
                  <a:lnTo>
                    <a:pt x="1252727" y="2395538"/>
                  </a:lnTo>
                  <a:cubicBezTo>
                    <a:pt x="1231772" y="2395538"/>
                    <a:pt x="1215580" y="2379345"/>
                    <a:pt x="1215580" y="2358390"/>
                  </a:cubicBezTo>
                  <a:close/>
                  <a:moveTo>
                    <a:pt x="588835" y="2313623"/>
                  </a:moveTo>
                  <a:lnTo>
                    <a:pt x="1045083" y="2313623"/>
                  </a:lnTo>
                  <a:lnTo>
                    <a:pt x="1045083" y="2358390"/>
                  </a:lnTo>
                  <a:cubicBezTo>
                    <a:pt x="1045083" y="2379345"/>
                    <a:pt x="1025080" y="2395538"/>
                    <a:pt x="1002220" y="2395538"/>
                  </a:cubicBezTo>
                  <a:lnTo>
                    <a:pt x="627887" y="2395538"/>
                  </a:lnTo>
                  <a:cubicBezTo>
                    <a:pt x="605028" y="2395538"/>
                    <a:pt x="587883" y="2379345"/>
                    <a:pt x="587883" y="2358390"/>
                  </a:cubicBezTo>
                  <a:lnTo>
                    <a:pt x="588835" y="2358390"/>
                  </a:lnTo>
                  <a:close/>
                  <a:moveTo>
                    <a:pt x="1215580" y="2196465"/>
                  </a:moveTo>
                  <a:lnTo>
                    <a:pt x="1637537" y="2196465"/>
                  </a:lnTo>
                  <a:lnTo>
                    <a:pt x="1637537" y="2274570"/>
                  </a:lnTo>
                  <a:lnTo>
                    <a:pt x="1215580" y="2274570"/>
                  </a:lnTo>
                  <a:close/>
                  <a:moveTo>
                    <a:pt x="587883" y="2196465"/>
                  </a:moveTo>
                  <a:lnTo>
                    <a:pt x="1044131" y="2196465"/>
                  </a:lnTo>
                  <a:lnTo>
                    <a:pt x="1044131" y="2274570"/>
                  </a:lnTo>
                  <a:lnTo>
                    <a:pt x="587883" y="2274570"/>
                  </a:lnTo>
                  <a:close/>
                  <a:moveTo>
                    <a:pt x="2162365" y="1126807"/>
                  </a:moveTo>
                  <a:cubicBezTo>
                    <a:pt x="2185225" y="1131570"/>
                    <a:pt x="2206180" y="1145857"/>
                    <a:pt x="2217610" y="1163955"/>
                  </a:cubicBezTo>
                  <a:cubicBezTo>
                    <a:pt x="2230945" y="1184910"/>
                    <a:pt x="2233803" y="1205865"/>
                    <a:pt x="2229040" y="1231582"/>
                  </a:cubicBezTo>
                  <a:lnTo>
                    <a:pt x="2064258" y="1845945"/>
                  </a:lnTo>
                  <a:cubicBezTo>
                    <a:pt x="2050923" y="1902143"/>
                    <a:pt x="2013775" y="1952625"/>
                    <a:pt x="1962340" y="1983105"/>
                  </a:cubicBezTo>
                  <a:lnTo>
                    <a:pt x="1669923" y="2161222"/>
                  </a:lnTo>
                  <a:lnTo>
                    <a:pt x="1233678" y="2161222"/>
                  </a:lnTo>
                  <a:lnTo>
                    <a:pt x="1356550" y="1764982"/>
                  </a:lnTo>
                  <a:cubicBezTo>
                    <a:pt x="1367980" y="1721168"/>
                    <a:pt x="1395603" y="1684020"/>
                    <a:pt x="1432750" y="1658303"/>
                  </a:cubicBezTo>
                  <a:lnTo>
                    <a:pt x="1768983" y="1423987"/>
                  </a:lnTo>
                  <a:cubicBezTo>
                    <a:pt x="1783270" y="1412557"/>
                    <a:pt x="1802320" y="1410652"/>
                    <a:pt x="1820418" y="1412557"/>
                  </a:cubicBezTo>
                  <a:cubicBezTo>
                    <a:pt x="1838515" y="1417320"/>
                    <a:pt x="1852803" y="1426845"/>
                    <a:pt x="1864233" y="1443037"/>
                  </a:cubicBezTo>
                  <a:cubicBezTo>
                    <a:pt x="1882330" y="1468755"/>
                    <a:pt x="1880425" y="1503997"/>
                    <a:pt x="1859470" y="1526857"/>
                  </a:cubicBezTo>
                  <a:lnTo>
                    <a:pt x="1848040" y="1538287"/>
                  </a:lnTo>
                  <a:cubicBezTo>
                    <a:pt x="1788033" y="1604962"/>
                    <a:pt x="1723262" y="1670685"/>
                    <a:pt x="1653730" y="1725930"/>
                  </a:cubicBezTo>
                  <a:lnTo>
                    <a:pt x="1593723" y="1774507"/>
                  </a:lnTo>
                  <a:cubicBezTo>
                    <a:pt x="1572768" y="1790700"/>
                    <a:pt x="1570862" y="1818322"/>
                    <a:pt x="1587055" y="1839278"/>
                  </a:cubicBezTo>
                  <a:cubicBezTo>
                    <a:pt x="1603248" y="1860232"/>
                    <a:pt x="1630870" y="1862137"/>
                    <a:pt x="1651825" y="1845945"/>
                  </a:cubicBezTo>
                  <a:lnTo>
                    <a:pt x="1714690" y="1799272"/>
                  </a:lnTo>
                  <a:cubicBezTo>
                    <a:pt x="1786128" y="1739265"/>
                    <a:pt x="1855660" y="1671637"/>
                    <a:pt x="1918525" y="1600200"/>
                  </a:cubicBezTo>
                  <a:lnTo>
                    <a:pt x="1928050" y="1585912"/>
                  </a:lnTo>
                  <a:cubicBezTo>
                    <a:pt x="1976628" y="1529715"/>
                    <a:pt x="1981390" y="1448752"/>
                    <a:pt x="1939480" y="1388745"/>
                  </a:cubicBezTo>
                  <a:cubicBezTo>
                    <a:pt x="1936623" y="1383982"/>
                    <a:pt x="1934718" y="1379220"/>
                    <a:pt x="1929955" y="1374457"/>
                  </a:cubicBezTo>
                  <a:lnTo>
                    <a:pt x="2083308" y="1159193"/>
                  </a:lnTo>
                  <a:cubicBezTo>
                    <a:pt x="2102358" y="1133475"/>
                    <a:pt x="2131885" y="1122045"/>
                    <a:pt x="2162365" y="1126807"/>
                  </a:cubicBezTo>
                  <a:close/>
                  <a:moveTo>
                    <a:pt x="68770" y="1113472"/>
                  </a:moveTo>
                  <a:cubicBezTo>
                    <a:pt x="99250" y="1108710"/>
                    <a:pt x="129730" y="1121092"/>
                    <a:pt x="148780" y="1146810"/>
                  </a:cubicBezTo>
                  <a:lnTo>
                    <a:pt x="304037" y="1365885"/>
                  </a:lnTo>
                  <a:cubicBezTo>
                    <a:pt x="301180" y="1370647"/>
                    <a:pt x="296417" y="1375410"/>
                    <a:pt x="294512" y="1380172"/>
                  </a:cubicBezTo>
                  <a:cubicBezTo>
                    <a:pt x="251650" y="1441132"/>
                    <a:pt x="256412" y="1524000"/>
                    <a:pt x="305942" y="1580197"/>
                  </a:cubicBezTo>
                  <a:lnTo>
                    <a:pt x="317372" y="1591628"/>
                  </a:lnTo>
                  <a:cubicBezTo>
                    <a:pt x="378333" y="1664018"/>
                    <a:pt x="448817" y="1732597"/>
                    <a:pt x="524065" y="1793557"/>
                  </a:cubicBezTo>
                  <a:lnTo>
                    <a:pt x="585025" y="1843087"/>
                  </a:lnTo>
                  <a:cubicBezTo>
                    <a:pt x="596455" y="1850707"/>
                    <a:pt x="608837" y="1854518"/>
                    <a:pt x="620267" y="1852612"/>
                  </a:cubicBezTo>
                  <a:cubicBezTo>
                    <a:pt x="631697" y="1852612"/>
                    <a:pt x="644080" y="1845945"/>
                    <a:pt x="650747" y="1836420"/>
                  </a:cubicBezTo>
                  <a:cubicBezTo>
                    <a:pt x="658367" y="1824990"/>
                    <a:pt x="662177" y="1812607"/>
                    <a:pt x="660272" y="1801178"/>
                  </a:cubicBezTo>
                  <a:cubicBezTo>
                    <a:pt x="660272" y="1789747"/>
                    <a:pt x="653605" y="1777365"/>
                    <a:pt x="644080" y="1770697"/>
                  </a:cubicBezTo>
                  <a:lnTo>
                    <a:pt x="583120" y="1721168"/>
                  </a:lnTo>
                  <a:cubicBezTo>
                    <a:pt x="510730" y="1662112"/>
                    <a:pt x="445008" y="1599247"/>
                    <a:pt x="385952" y="1530668"/>
                  </a:cubicBezTo>
                  <a:lnTo>
                    <a:pt x="374522" y="1519237"/>
                  </a:lnTo>
                  <a:cubicBezTo>
                    <a:pt x="353567" y="1495425"/>
                    <a:pt x="350710" y="1460182"/>
                    <a:pt x="369760" y="1434465"/>
                  </a:cubicBezTo>
                  <a:cubicBezTo>
                    <a:pt x="379285" y="1418272"/>
                    <a:pt x="395477" y="1405890"/>
                    <a:pt x="414527" y="1403985"/>
                  </a:cubicBezTo>
                  <a:cubicBezTo>
                    <a:pt x="432625" y="1401128"/>
                    <a:pt x="449770" y="1403985"/>
                    <a:pt x="465962" y="1415415"/>
                  </a:cubicBezTo>
                  <a:lnTo>
                    <a:pt x="805052" y="1652587"/>
                  </a:lnTo>
                  <a:cubicBezTo>
                    <a:pt x="843152" y="1679257"/>
                    <a:pt x="868870" y="1719262"/>
                    <a:pt x="883158" y="1761172"/>
                  </a:cubicBezTo>
                  <a:lnTo>
                    <a:pt x="1011745" y="2161222"/>
                  </a:lnTo>
                  <a:lnTo>
                    <a:pt x="569785" y="2161222"/>
                  </a:lnTo>
                  <a:lnTo>
                    <a:pt x="273558" y="1980247"/>
                  </a:lnTo>
                  <a:cubicBezTo>
                    <a:pt x="221170" y="1949768"/>
                    <a:pt x="185927" y="1900237"/>
                    <a:pt x="169735" y="1841182"/>
                  </a:cubicBezTo>
                  <a:lnTo>
                    <a:pt x="3047" y="1217295"/>
                  </a:lnTo>
                  <a:cubicBezTo>
                    <a:pt x="-3620" y="1193482"/>
                    <a:pt x="1142" y="1170622"/>
                    <a:pt x="12572" y="1151572"/>
                  </a:cubicBezTo>
                  <a:cubicBezTo>
                    <a:pt x="26860" y="1129665"/>
                    <a:pt x="44958" y="1118235"/>
                    <a:pt x="68770" y="1113472"/>
                  </a:cubicBezTo>
                  <a:close/>
                  <a:moveTo>
                    <a:pt x="651700" y="1087755"/>
                  </a:moveTo>
                  <a:cubicBezTo>
                    <a:pt x="665035" y="1087755"/>
                    <a:pt x="676465" y="1099185"/>
                    <a:pt x="676465" y="1112520"/>
                  </a:cubicBezTo>
                  <a:lnTo>
                    <a:pt x="676465" y="1165860"/>
                  </a:lnTo>
                  <a:lnTo>
                    <a:pt x="729805" y="1165860"/>
                  </a:lnTo>
                  <a:cubicBezTo>
                    <a:pt x="762190" y="1164907"/>
                    <a:pt x="762190" y="1213485"/>
                    <a:pt x="729805" y="1213485"/>
                  </a:cubicBezTo>
                  <a:lnTo>
                    <a:pt x="676465" y="1213485"/>
                  </a:lnTo>
                  <a:lnTo>
                    <a:pt x="676465" y="1266825"/>
                  </a:lnTo>
                  <a:cubicBezTo>
                    <a:pt x="676465" y="1300162"/>
                    <a:pt x="626935" y="1300162"/>
                    <a:pt x="627887" y="1266825"/>
                  </a:cubicBezTo>
                  <a:lnTo>
                    <a:pt x="627887" y="1213485"/>
                  </a:lnTo>
                  <a:lnTo>
                    <a:pt x="574548" y="1213485"/>
                  </a:lnTo>
                  <a:cubicBezTo>
                    <a:pt x="542162" y="1214437"/>
                    <a:pt x="542162" y="1165860"/>
                    <a:pt x="574548" y="1165860"/>
                  </a:cubicBezTo>
                  <a:lnTo>
                    <a:pt x="627887" y="1165860"/>
                  </a:lnTo>
                  <a:lnTo>
                    <a:pt x="627887" y="1112520"/>
                  </a:lnTo>
                  <a:cubicBezTo>
                    <a:pt x="627887" y="1099185"/>
                    <a:pt x="638365" y="1087755"/>
                    <a:pt x="651700" y="1087755"/>
                  </a:cubicBezTo>
                  <a:close/>
                  <a:moveTo>
                    <a:pt x="1704212" y="986790"/>
                  </a:moveTo>
                  <a:cubicBezTo>
                    <a:pt x="1718500" y="986790"/>
                    <a:pt x="1728977" y="998220"/>
                    <a:pt x="1728977" y="1011555"/>
                  </a:cubicBezTo>
                  <a:lnTo>
                    <a:pt x="1728977" y="1064895"/>
                  </a:lnTo>
                  <a:lnTo>
                    <a:pt x="1782317" y="1064895"/>
                  </a:lnTo>
                  <a:cubicBezTo>
                    <a:pt x="1815655" y="1063942"/>
                    <a:pt x="1815655" y="1113472"/>
                    <a:pt x="1782317" y="1112520"/>
                  </a:cubicBezTo>
                  <a:lnTo>
                    <a:pt x="1728977" y="1112520"/>
                  </a:lnTo>
                  <a:lnTo>
                    <a:pt x="1728977" y="1165860"/>
                  </a:lnTo>
                  <a:cubicBezTo>
                    <a:pt x="1729930" y="1198245"/>
                    <a:pt x="1680400" y="1198245"/>
                    <a:pt x="1680400" y="1165860"/>
                  </a:cubicBezTo>
                  <a:lnTo>
                    <a:pt x="1680400" y="1112520"/>
                  </a:lnTo>
                  <a:lnTo>
                    <a:pt x="1627060" y="1112520"/>
                  </a:lnTo>
                  <a:cubicBezTo>
                    <a:pt x="1593722" y="1113472"/>
                    <a:pt x="1593722" y="1063942"/>
                    <a:pt x="1627060" y="1064895"/>
                  </a:cubicBezTo>
                  <a:lnTo>
                    <a:pt x="1680400" y="1064895"/>
                  </a:lnTo>
                  <a:lnTo>
                    <a:pt x="1680400" y="1011555"/>
                  </a:lnTo>
                  <a:cubicBezTo>
                    <a:pt x="1680400" y="998220"/>
                    <a:pt x="1690877" y="986790"/>
                    <a:pt x="1704212" y="986790"/>
                  </a:cubicBezTo>
                  <a:close/>
                  <a:moveTo>
                    <a:pt x="866013" y="834390"/>
                  </a:moveTo>
                  <a:lnTo>
                    <a:pt x="1365123" y="834390"/>
                  </a:lnTo>
                  <a:lnTo>
                    <a:pt x="1115568" y="1477327"/>
                  </a:lnTo>
                  <a:close/>
                  <a:moveTo>
                    <a:pt x="1695641" y="787718"/>
                  </a:moveTo>
                  <a:lnTo>
                    <a:pt x="1180338" y="1403033"/>
                  </a:lnTo>
                  <a:lnTo>
                    <a:pt x="1398460" y="840105"/>
                  </a:lnTo>
                  <a:close/>
                  <a:moveTo>
                    <a:pt x="535495" y="787718"/>
                  </a:moveTo>
                  <a:lnTo>
                    <a:pt x="831722" y="840105"/>
                  </a:lnTo>
                  <a:lnTo>
                    <a:pt x="1050797" y="1403033"/>
                  </a:lnTo>
                  <a:close/>
                  <a:moveTo>
                    <a:pt x="1944242" y="621030"/>
                  </a:moveTo>
                  <a:cubicBezTo>
                    <a:pt x="1996630" y="621030"/>
                    <a:pt x="2040445" y="664845"/>
                    <a:pt x="2040445" y="717232"/>
                  </a:cubicBezTo>
                  <a:cubicBezTo>
                    <a:pt x="2040445" y="769620"/>
                    <a:pt x="1997582" y="813435"/>
                    <a:pt x="1944242" y="813435"/>
                  </a:cubicBezTo>
                  <a:cubicBezTo>
                    <a:pt x="1891855" y="813435"/>
                    <a:pt x="1848040" y="769620"/>
                    <a:pt x="1848040" y="717232"/>
                  </a:cubicBezTo>
                  <a:cubicBezTo>
                    <a:pt x="1848040" y="664845"/>
                    <a:pt x="1890902" y="621030"/>
                    <a:pt x="1944242" y="621030"/>
                  </a:cubicBezTo>
                  <a:close/>
                  <a:moveTo>
                    <a:pt x="325946" y="621030"/>
                  </a:moveTo>
                  <a:cubicBezTo>
                    <a:pt x="378333" y="621030"/>
                    <a:pt x="422148" y="664845"/>
                    <a:pt x="422148" y="717232"/>
                  </a:cubicBezTo>
                  <a:cubicBezTo>
                    <a:pt x="422148" y="769620"/>
                    <a:pt x="379285" y="813435"/>
                    <a:pt x="325946" y="813435"/>
                  </a:cubicBezTo>
                  <a:cubicBezTo>
                    <a:pt x="273558" y="813435"/>
                    <a:pt x="229743" y="770572"/>
                    <a:pt x="229743" y="717232"/>
                  </a:cubicBezTo>
                  <a:cubicBezTo>
                    <a:pt x="229743" y="664845"/>
                    <a:pt x="272605" y="621030"/>
                    <a:pt x="325946" y="621030"/>
                  </a:cubicBezTo>
                  <a:close/>
                  <a:moveTo>
                    <a:pt x="1115567" y="424815"/>
                  </a:moveTo>
                  <a:lnTo>
                    <a:pt x="1352740" y="797242"/>
                  </a:lnTo>
                  <a:lnTo>
                    <a:pt x="878395" y="797242"/>
                  </a:lnTo>
                  <a:close/>
                  <a:moveTo>
                    <a:pt x="1137475" y="396240"/>
                  </a:moveTo>
                  <a:lnTo>
                    <a:pt x="1412747" y="396240"/>
                  </a:lnTo>
                  <a:lnTo>
                    <a:pt x="1715642" y="735330"/>
                  </a:lnTo>
                  <a:lnTo>
                    <a:pt x="1390840" y="793432"/>
                  </a:lnTo>
                  <a:close/>
                  <a:moveTo>
                    <a:pt x="817435" y="396240"/>
                  </a:moveTo>
                  <a:lnTo>
                    <a:pt x="1093660" y="396240"/>
                  </a:lnTo>
                  <a:lnTo>
                    <a:pt x="840296" y="793432"/>
                  </a:lnTo>
                  <a:lnTo>
                    <a:pt x="515493" y="735330"/>
                  </a:lnTo>
                  <a:close/>
                  <a:moveTo>
                    <a:pt x="1666112" y="207645"/>
                  </a:moveTo>
                  <a:cubicBezTo>
                    <a:pt x="1680400" y="207645"/>
                    <a:pt x="1690877" y="219075"/>
                    <a:pt x="1690877" y="232410"/>
                  </a:cubicBezTo>
                  <a:lnTo>
                    <a:pt x="1690877" y="285750"/>
                  </a:lnTo>
                  <a:lnTo>
                    <a:pt x="1744217" y="285750"/>
                  </a:lnTo>
                  <a:cubicBezTo>
                    <a:pt x="1776602" y="284797"/>
                    <a:pt x="1776602" y="333375"/>
                    <a:pt x="1744217" y="333375"/>
                  </a:cubicBezTo>
                  <a:lnTo>
                    <a:pt x="1690877" y="333375"/>
                  </a:lnTo>
                  <a:lnTo>
                    <a:pt x="1690877" y="386715"/>
                  </a:lnTo>
                  <a:cubicBezTo>
                    <a:pt x="1690877" y="419100"/>
                    <a:pt x="1642300" y="419100"/>
                    <a:pt x="1642300" y="386715"/>
                  </a:cubicBezTo>
                  <a:lnTo>
                    <a:pt x="1642300" y="333375"/>
                  </a:lnTo>
                  <a:lnTo>
                    <a:pt x="1588960" y="333375"/>
                  </a:lnTo>
                  <a:cubicBezTo>
                    <a:pt x="1555622" y="334327"/>
                    <a:pt x="1555622" y="284797"/>
                    <a:pt x="1588960" y="285750"/>
                  </a:cubicBezTo>
                  <a:lnTo>
                    <a:pt x="1642300" y="285750"/>
                  </a:lnTo>
                  <a:lnTo>
                    <a:pt x="1642300" y="232410"/>
                  </a:lnTo>
                  <a:cubicBezTo>
                    <a:pt x="1642300" y="219075"/>
                    <a:pt x="1652777" y="207645"/>
                    <a:pt x="1666112" y="207645"/>
                  </a:cubicBezTo>
                  <a:close/>
                  <a:moveTo>
                    <a:pt x="524065" y="207645"/>
                  </a:moveTo>
                  <a:cubicBezTo>
                    <a:pt x="538353" y="207645"/>
                    <a:pt x="548830" y="219075"/>
                    <a:pt x="548830" y="232410"/>
                  </a:cubicBezTo>
                  <a:lnTo>
                    <a:pt x="548830" y="285750"/>
                  </a:lnTo>
                  <a:lnTo>
                    <a:pt x="602170" y="285750"/>
                  </a:lnTo>
                  <a:cubicBezTo>
                    <a:pt x="634555" y="285750"/>
                    <a:pt x="634555" y="334327"/>
                    <a:pt x="602170" y="334327"/>
                  </a:cubicBezTo>
                  <a:lnTo>
                    <a:pt x="548830" y="334327"/>
                  </a:lnTo>
                  <a:lnTo>
                    <a:pt x="548830" y="387667"/>
                  </a:lnTo>
                  <a:cubicBezTo>
                    <a:pt x="547878" y="419100"/>
                    <a:pt x="500253" y="419100"/>
                    <a:pt x="500253" y="387667"/>
                  </a:cubicBezTo>
                  <a:lnTo>
                    <a:pt x="500253" y="334327"/>
                  </a:lnTo>
                  <a:lnTo>
                    <a:pt x="446912" y="334327"/>
                  </a:lnTo>
                  <a:cubicBezTo>
                    <a:pt x="414528" y="334327"/>
                    <a:pt x="414528" y="286702"/>
                    <a:pt x="446912" y="285750"/>
                  </a:cubicBezTo>
                  <a:lnTo>
                    <a:pt x="500253" y="285750"/>
                  </a:lnTo>
                  <a:lnTo>
                    <a:pt x="500253" y="232410"/>
                  </a:lnTo>
                  <a:cubicBezTo>
                    <a:pt x="500253" y="219075"/>
                    <a:pt x="510730" y="207645"/>
                    <a:pt x="524065" y="207645"/>
                  </a:cubicBezTo>
                  <a:close/>
                  <a:moveTo>
                    <a:pt x="1117472" y="0"/>
                  </a:moveTo>
                  <a:cubicBezTo>
                    <a:pt x="1169860" y="0"/>
                    <a:pt x="1213674" y="43815"/>
                    <a:pt x="1213674" y="96202"/>
                  </a:cubicBezTo>
                  <a:cubicBezTo>
                    <a:pt x="1213674" y="148590"/>
                    <a:pt x="1170812" y="192405"/>
                    <a:pt x="1117472" y="192405"/>
                  </a:cubicBezTo>
                  <a:cubicBezTo>
                    <a:pt x="1065085" y="192405"/>
                    <a:pt x="1021270" y="148590"/>
                    <a:pt x="1021270" y="96202"/>
                  </a:cubicBezTo>
                  <a:cubicBezTo>
                    <a:pt x="1021270" y="43815"/>
                    <a:pt x="1064132" y="0"/>
                    <a:pt x="1117472"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grpSp>
      <p:grpSp>
        <p:nvGrpSpPr>
          <p:cNvPr id="23" name="Group 22">
            <a:extLst>
              <a:ext uri="{FF2B5EF4-FFF2-40B4-BE49-F238E27FC236}">
                <a16:creationId xmlns:a16="http://schemas.microsoft.com/office/drawing/2014/main" id="{0461FA12-474C-5FBA-4727-3B191CA44C2A}"/>
              </a:ext>
            </a:extLst>
          </p:cNvPr>
          <p:cNvGrpSpPr/>
          <p:nvPr/>
        </p:nvGrpSpPr>
        <p:grpSpPr>
          <a:xfrm>
            <a:off x="10634775" y="1673368"/>
            <a:ext cx="3277997" cy="2393863"/>
            <a:chOff x="8600083" y="1588367"/>
            <a:chExt cx="3277997" cy="2393863"/>
          </a:xfrm>
        </p:grpSpPr>
        <p:grpSp>
          <p:nvGrpSpPr>
            <p:cNvPr id="52" name="Group 51">
              <a:extLst>
                <a:ext uri="{FF2B5EF4-FFF2-40B4-BE49-F238E27FC236}">
                  <a16:creationId xmlns:a16="http://schemas.microsoft.com/office/drawing/2014/main" id="{12F5109F-7337-3F0A-2343-C05748177EAD}"/>
                </a:ext>
              </a:extLst>
            </p:cNvPr>
            <p:cNvGrpSpPr/>
            <p:nvPr/>
          </p:nvGrpSpPr>
          <p:grpSpPr>
            <a:xfrm>
              <a:off x="8600083" y="1588367"/>
              <a:ext cx="3277997" cy="2393863"/>
              <a:chOff x="4781232" y="1464799"/>
              <a:chExt cx="3943608" cy="1670510"/>
            </a:xfrm>
          </p:grpSpPr>
          <p:sp>
            <p:nvSpPr>
              <p:cNvPr id="54" name="Rectangle 53">
                <a:extLst>
                  <a:ext uri="{FF2B5EF4-FFF2-40B4-BE49-F238E27FC236}">
                    <a16:creationId xmlns:a16="http://schemas.microsoft.com/office/drawing/2014/main" id="{CEB2FA41-5AFA-596C-CC9E-2260A31E3CA1}"/>
                  </a:ext>
                </a:extLst>
              </p:cNvPr>
              <p:cNvSpPr/>
              <p:nvPr/>
            </p:nvSpPr>
            <p:spPr>
              <a:xfrm>
                <a:off x="5367885" y="1784578"/>
                <a:ext cx="3356954" cy="1350731"/>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C11D8852-BFA3-1705-92C1-6EA0318CFA6D}"/>
                  </a:ext>
                </a:extLst>
              </p:cNvPr>
              <p:cNvGrpSpPr/>
              <p:nvPr/>
            </p:nvGrpSpPr>
            <p:grpSpPr>
              <a:xfrm>
                <a:off x="4781232" y="1464799"/>
                <a:ext cx="3943608" cy="1611957"/>
                <a:chOff x="4781232" y="1464799"/>
                <a:chExt cx="3943608" cy="1611957"/>
              </a:xfrm>
            </p:grpSpPr>
            <p:grpSp>
              <p:nvGrpSpPr>
                <p:cNvPr id="56" name="Group 55">
                  <a:extLst>
                    <a:ext uri="{FF2B5EF4-FFF2-40B4-BE49-F238E27FC236}">
                      <a16:creationId xmlns:a16="http://schemas.microsoft.com/office/drawing/2014/main" id="{7A92F2D4-92D1-5EDD-ECD7-C34A0EE1E5AC}"/>
                    </a:ext>
                  </a:extLst>
                </p:cNvPr>
                <p:cNvGrpSpPr/>
                <p:nvPr/>
              </p:nvGrpSpPr>
              <p:grpSpPr>
                <a:xfrm>
                  <a:off x="4902749" y="1464799"/>
                  <a:ext cx="3822091" cy="1611957"/>
                  <a:chOff x="6019071" y="1801212"/>
                  <a:chExt cx="4198348" cy="1770643"/>
                </a:xfrm>
              </p:grpSpPr>
              <p:sp>
                <p:nvSpPr>
                  <p:cNvPr id="58" name="Rectangle: Rounded Corners 341">
                    <a:extLst>
                      <a:ext uri="{FF2B5EF4-FFF2-40B4-BE49-F238E27FC236}">
                        <a16:creationId xmlns:a16="http://schemas.microsoft.com/office/drawing/2014/main" id="{01151699-41D5-465D-3C63-37BBDF57238B}"/>
                      </a:ext>
                    </a:extLst>
                  </p:cNvPr>
                  <p:cNvSpPr/>
                  <p:nvPr/>
                </p:nvSpPr>
                <p:spPr>
                  <a:xfrm>
                    <a:off x="6530787" y="1801212"/>
                    <a:ext cx="2623703" cy="1534609"/>
                  </a:xfrm>
                  <a:custGeom>
                    <a:avLst/>
                    <a:gdLst>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60352 w 2460352"/>
                      <a:gd name="connsiteY4" fmla="*/ 1311452 h 1383242"/>
                      <a:gd name="connsiteX5" fmla="*/ 2388562 w 2460352"/>
                      <a:gd name="connsiteY5" fmla="*/ 1383242 h 1383242"/>
                      <a:gd name="connsiteX6" fmla="*/ 71790 w 2460352"/>
                      <a:gd name="connsiteY6" fmla="*/ 1383242 h 1383242"/>
                      <a:gd name="connsiteX7" fmla="*/ 0 w 2460352"/>
                      <a:gd name="connsiteY7" fmla="*/ 1311452 h 1383242"/>
                      <a:gd name="connsiteX8" fmla="*/ 0 w 2460352"/>
                      <a:gd name="connsiteY8" fmla="*/ 71790 h 1383242"/>
                      <a:gd name="connsiteX0" fmla="*/ 0 w 2460352"/>
                      <a:gd name="connsiteY0" fmla="*/ 71790 h 1383242"/>
                      <a:gd name="connsiteX1" fmla="*/ 71790 w 2460352"/>
                      <a:gd name="connsiteY1" fmla="*/ 0 h 1383242"/>
                      <a:gd name="connsiteX2" fmla="*/ 2388562 w 2460352"/>
                      <a:gd name="connsiteY2" fmla="*/ 0 h 1383242"/>
                      <a:gd name="connsiteX3" fmla="*/ 2460352 w 2460352"/>
                      <a:gd name="connsiteY3" fmla="*/ 71790 h 1383242"/>
                      <a:gd name="connsiteX4" fmla="*/ 2451419 w 2460352"/>
                      <a:gd name="connsiteY4" fmla="*/ 1018895 h 1383242"/>
                      <a:gd name="connsiteX5" fmla="*/ 2460352 w 2460352"/>
                      <a:gd name="connsiteY5" fmla="*/ 1311452 h 1383242"/>
                      <a:gd name="connsiteX6" fmla="*/ 2388562 w 2460352"/>
                      <a:gd name="connsiteY6" fmla="*/ 1383242 h 1383242"/>
                      <a:gd name="connsiteX7" fmla="*/ 71790 w 2460352"/>
                      <a:gd name="connsiteY7" fmla="*/ 1383242 h 1383242"/>
                      <a:gd name="connsiteX8" fmla="*/ 0 w 2460352"/>
                      <a:gd name="connsiteY8" fmla="*/ 1311452 h 1383242"/>
                      <a:gd name="connsiteX9" fmla="*/ 0 w 2460352"/>
                      <a:gd name="connsiteY9" fmla="*/ 71790 h 1383242"/>
                      <a:gd name="connsiteX0" fmla="*/ 2451419 w 2542859"/>
                      <a:gd name="connsiteY0" fmla="*/ 1018895 h 1383242"/>
                      <a:gd name="connsiteX1" fmla="*/ 2460352 w 2542859"/>
                      <a:gd name="connsiteY1" fmla="*/ 1311452 h 1383242"/>
                      <a:gd name="connsiteX2" fmla="*/ 2388562 w 2542859"/>
                      <a:gd name="connsiteY2" fmla="*/ 1383242 h 1383242"/>
                      <a:gd name="connsiteX3" fmla="*/ 71790 w 2542859"/>
                      <a:gd name="connsiteY3" fmla="*/ 1383242 h 1383242"/>
                      <a:gd name="connsiteX4" fmla="*/ 0 w 2542859"/>
                      <a:gd name="connsiteY4" fmla="*/ 1311452 h 1383242"/>
                      <a:gd name="connsiteX5" fmla="*/ 0 w 2542859"/>
                      <a:gd name="connsiteY5" fmla="*/ 71790 h 1383242"/>
                      <a:gd name="connsiteX6" fmla="*/ 71790 w 2542859"/>
                      <a:gd name="connsiteY6" fmla="*/ 0 h 1383242"/>
                      <a:gd name="connsiteX7" fmla="*/ 2388562 w 2542859"/>
                      <a:gd name="connsiteY7" fmla="*/ 0 h 1383242"/>
                      <a:gd name="connsiteX8" fmla="*/ 2460352 w 2542859"/>
                      <a:gd name="connsiteY8" fmla="*/ 71790 h 1383242"/>
                      <a:gd name="connsiteX9" fmla="*/ 2542859 w 2542859"/>
                      <a:gd name="connsiteY9" fmla="*/ 1110335 h 1383242"/>
                      <a:gd name="connsiteX0" fmla="*/ 2451419 w 2460352"/>
                      <a:gd name="connsiteY0" fmla="*/ 1018895 h 1383242"/>
                      <a:gd name="connsiteX1" fmla="*/ 2460352 w 2460352"/>
                      <a:gd name="connsiteY1" fmla="*/ 1311452 h 1383242"/>
                      <a:gd name="connsiteX2" fmla="*/ 2388562 w 2460352"/>
                      <a:gd name="connsiteY2" fmla="*/ 1383242 h 1383242"/>
                      <a:gd name="connsiteX3" fmla="*/ 71790 w 2460352"/>
                      <a:gd name="connsiteY3" fmla="*/ 1383242 h 1383242"/>
                      <a:gd name="connsiteX4" fmla="*/ 0 w 2460352"/>
                      <a:gd name="connsiteY4" fmla="*/ 1311452 h 1383242"/>
                      <a:gd name="connsiteX5" fmla="*/ 0 w 2460352"/>
                      <a:gd name="connsiteY5" fmla="*/ 71790 h 1383242"/>
                      <a:gd name="connsiteX6" fmla="*/ 71790 w 2460352"/>
                      <a:gd name="connsiteY6" fmla="*/ 0 h 1383242"/>
                      <a:gd name="connsiteX7" fmla="*/ 2388562 w 2460352"/>
                      <a:gd name="connsiteY7" fmla="*/ 0 h 1383242"/>
                      <a:gd name="connsiteX8" fmla="*/ 2460352 w 2460352"/>
                      <a:gd name="connsiteY8" fmla="*/ 71790 h 1383242"/>
                      <a:gd name="connsiteX0" fmla="*/ 2460352 w 2460352"/>
                      <a:gd name="connsiteY0" fmla="*/ 1311452 h 1383242"/>
                      <a:gd name="connsiteX1" fmla="*/ 2388562 w 2460352"/>
                      <a:gd name="connsiteY1" fmla="*/ 1383242 h 1383242"/>
                      <a:gd name="connsiteX2" fmla="*/ 71790 w 2460352"/>
                      <a:gd name="connsiteY2" fmla="*/ 1383242 h 1383242"/>
                      <a:gd name="connsiteX3" fmla="*/ 0 w 2460352"/>
                      <a:gd name="connsiteY3" fmla="*/ 1311452 h 1383242"/>
                      <a:gd name="connsiteX4" fmla="*/ 0 w 2460352"/>
                      <a:gd name="connsiteY4" fmla="*/ 71790 h 1383242"/>
                      <a:gd name="connsiteX5" fmla="*/ 71790 w 2460352"/>
                      <a:gd name="connsiteY5" fmla="*/ 0 h 1383242"/>
                      <a:gd name="connsiteX6" fmla="*/ 2388562 w 2460352"/>
                      <a:gd name="connsiteY6" fmla="*/ 0 h 1383242"/>
                      <a:gd name="connsiteX7" fmla="*/ 2460352 w 2460352"/>
                      <a:gd name="connsiteY7" fmla="*/ 71790 h 1383242"/>
                      <a:gd name="connsiteX0" fmla="*/ 2388562 w 2460352"/>
                      <a:gd name="connsiteY0" fmla="*/ 1383242 h 1383242"/>
                      <a:gd name="connsiteX1" fmla="*/ 71790 w 2460352"/>
                      <a:gd name="connsiteY1" fmla="*/ 1383242 h 1383242"/>
                      <a:gd name="connsiteX2" fmla="*/ 0 w 2460352"/>
                      <a:gd name="connsiteY2" fmla="*/ 1311452 h 1383242"/>
                      <a:gd name="connsiteX3" fmla="*/ 0 w 2460352"/>
                      <a:gd name="connsiteY3" fmla="*/ 71790 h 1383242"/>
                      <a:gd name="connsiteX4" fmla="*/ 71790 w 2460352"/>
                      <a:gd name="connsiteY4" fmla="*/ 0 h 1383242"/>
                      <a:gd name="connsiteX5" fmla="*/ 2388562 w 2460352"/>
                      <a:gd name="connsiteY5" fmla="*/ 0 h 1383242"/>
                      <a:gd name="connsiteX6" fmla="*/ 2460352 w 2460352"/>
                      <a:gd name="connsiteY6" fmla="*/ 71790 h 1383242"/>
                      <a:gd name="connsiteX0" fmla="*/ 2388562 w 2388562"/>
                      <a:gd name="connsiteY0" fmla="*/ 1383242 h 1383242"/>
                      <a:gd name="connsiteX1" fmla="*/ 71790 w 2388562"/>
                      <a:gd name="connsiteY1" fmla="*/ 1383242 h 1383242"/>
                      <a:gd name="connsiteX2" fmla="*/ 0 w 2388562"/>
                      <a:gd name="connsiteY2" fmla="*/ 1311452 h 1383242"/>
                      <a:gd name="connsiteX3" fmla="*/ 0 w 2388562"/>
                      <a:gd name="connsiteY3" fmla="*/ 71790 h 1383242"/>
                      <a:gd name="connsiteX4" fmla="*/ 71790 w 2388562"/>
                      <a:gd name="connsiteY4" fmla="*/ 0 h 1383242"/>
                      <a:gd name="connsiteX5" fmla="*/ 2388562 w 2388562"/>
                      <a:gd name="connsiteY5" fmla="*/ 0 h 138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8562" h="1383242">
                        <a:moveTo>
                          <a:pt x="2388562" y="1383242"/>
                        </a:moveTo>
                        <a:lnTo>
                          <a:pt x="71790" y="1383242"/>
                        </a:lnTo>
                        <a:cubicBezTo>
                          <a:pt x="32141" y="1383242"/>
                          <a:pt x="0" y="1351101"/>
                          <a:pt x="0" y="1311452"/>
                        </a:cubicBezTo>
                        <a:lnTo>
                          <a:pt x="0" y="71790"/>
                        </a:lnTo>
                        <a:cubicBezTo>
                          <a:pt x="0" y="32141"/>
                          <a:pt x="32141" y="0"/>
                          <a:pt x="71790" y="0"/>
                        </a:cubicBezTo>
                        <a:lnTo>
                          <a:pt x="2388562" y="0"/>
                        </a:lnTo>
                      </a:path>
                    </a:pathLst>
                  </a:custGeom>
                  <a:noFill/>
                  <a:ln w="6350">
                    <a:solidFill>
                      <a:schemeClr val="bg2">
                        <a:alpha val="20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AEC36E39-04B6-12C5-0A4B-F77DBBB189DC}"/>
                      </a:ext>
                    </a:extLst>
                  </p:cNvPr>
                  <p:cNvGrpSpPr/>
                  <p:nvPr/>
                </p:nvGrpSpPr>
                <p:grpSpPr>
                  <a:xfrm>
                    <a:off x="6019071" y="1951023"/>
                    <a:ext cx="4198348" cy="1522719"/>
                    <a:chOff x="6019071" y="1951023"/>
                    <a:chExt cx="4198348" cy="1522719"/>
                  </a:xfrm>
                </p:grpSpPr>
                <p:grpSp>
                  <p:nvGrpSpPr>
                    <p:cNvPr id="63" name="Group 62">
                      <a:extLst>
                        <a:ext uri="{FF2B5EF4-FFF2-40B4-BE49-F238E27FC236}">
                          <a16:creationId xmlns:a16="http://schemas.microsoft.com/office/drawing/2014/main" id="{8818B2C4-F612-41CB-8C83-4FF9228F936E}"/>
                        </a:ext>
                      </a:extLst>
                    </p:cNvPr>
                    <p:cNvGrpSpPr/>
                    <p:nvPr/>
                  </p:nvGrpSpPr>
                  <p:grpSpPr>
                    <a:xfrm>
                      <a:off x="6132065" y="1951023"/>
                      <a:ext cx="4085354" cy="1522719"/>
                      <a:chOff x="6132065" y="1951023"/>
                      <a:chExt cx="4085354" cy="1522719"/>
                    </a:xfrm>
                  </p:grpSpPr>
                  <p:sp>
                    <p:nvSpPr>
                      <p:cNvPr id="65" name="Rectangle: Rounded Corners 334">
                        <a:extLst>
                          <a:ext uri="{FF2B5EF4-FFF2-40B4-BE49-F238E27FC236}">
                            <a16:creationId xmlns:a16="http://schemas.microsoft.com/office/drawing/2014/main" id="{E9D6DCAB-71F8-318C-1077-929B0A888A42}"/>
                          </a:ext>
                        </a:extLst>
                      </p:cNvPr>
                      <p:cNvSpPr/>
                      <p:nvPr/>
                    </p:nvSpPr>
                    <p:spPr>
                      <a:xfrm>
                        <a:off x="6132065" y="1970989"/>
                        <a:ext cx="4085354" cy="1502753"/>
                      </a:xfrm>
                      <a:custGeom>
                        <a:avLst/>
                        <a:gdLst>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0 w 3512312"/>
                          <a:gd name="connsiteY8"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0 w 3512312"/>
                          <a:gd name="connsiteY9" fmla="*/ 8673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9" fmla="*/ 91440 w 3512312"/>
                          <a:gd name="connsiteY9" fmla="*/ 178176 h 1368073"/>
                          <a:gd name="connsiteX0" fmla="*/ 0 w 3512312"/>
                          <a:gd name="connsiteY0" fmla="*/ 86736 h 1368073"/>
                          <a:gd name="connsiteX1" fmla="*/ 86736 w 3512312"/>
                          <a:gd name="connsiteY1" fmla="*/ 0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86736 w 3512312"/>
                          <a:gd name="connsiteY0" fmla="*/ 0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 name="connsiteX0" fmla="*/ 86736 w 3512312"/>
                          <a:gd name="connsiteY0" fmla="*/ 0 h 1368073"/>
                          <a:gd name="connsiteX1" fmla="*/ 2410050 w 3512312"/>
                          <a:gd name="connsiteY1" fmla="*/ 1 h 1368073"/>
                          <a:gd name="connsiteX2" fmla="*/ 3425576 w 3512312"/>
                          <a:gd name="connsiteY2" fmla="*/ 0 h 1368073"/>
                          <a:gd name="connsiteX3" fmla="*/ 3512312 w 3512312"/>
                          <a:gd name="connsiteY3" fmla="*/ 86736 h 1368073"/>
                          <a:gd name="connsiteX4" fmla="*/ 3512312 w 3512312"/>
                          <a:gd name="connsiteY4" fmla="*/ 1281337 h 1368073"/>
                          <a:gd name="connsiteX5" fmla="*/ 3425576 w 3512312"/>
                          <a:gd name="connsiteY5" fmla="*/ 1368073 h 1368073"/>
                          <a:gd name="connsiteX6" fmla="*/ 86736 w 3512312"/>
                          <a:gd name="connsiteY6" fmla="*/ 1368073 h 1368073"/>
                          <a:gd name="connsiteX7" fmla="*/ 0 w 3512312"/>
                          <a:gd name="connsiteY7" fmla="*/ 1281337 h 1368073"/>
                          <a:gd name="connsiteX8" fmla="*/ 225 w 3512312"/>
                          <a:gd name="connsiteY8" fmla="*/ 528638 h 1368073"/>
                          <a:gd name="connsiteX0" fmla="*/ 2410050 w 3512312"/>
                          <a:gd name="connsiteY0" fmla="*/ 1 h 1368073"/>
                          <a:gd name="connsiteX1" fmla="*/ 3425576 w 3512312"/>
                          <a:gd name="connsiteY1" fmla="*/ 0 h 1368073"/>
                          <a:gd name="connsiteX2" fmla="*/ 3512312 w 3512312"/>
                          <a:gd name="connsiteY2" fmla="*/ 86736 h 1368073"/>
                          <a:gd name="connsiteX3" fmla="*/ 3512312 w 3512312"/>
                          <a:gd name="connsiteY3" fmla="*/ 1281337 h 1368073"/>
                          <a:gd name="connsiteX4" fmla="*/ 3425576 w 3512312"/>
                          <a:gd name="connsiteY4" fmla="*/ 1368073 h 1368073"/>
                          <a:gd name="connsiteX5" fmla="*/ 86736 w 3512312"/>
                          <a:gd name="connsiteY5" fmla="*/ 1368073 h 1368073"/>
                          <a:gd name="connsiteX6" fmla="*/ 0 w 3512312"/>
                          <a:gd name="connsiteY6" fmla="*/ 1281337 h 1368073"/>
                          <a:gd name="connsiteX7" fmla="*/ 225 w 3512312"/>
                          <a:gd name="connsiteY7" fmla="*/ 528638 h 136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12312" h="1368073">
                            <a:moveTo>
                              <a:pt x="2410050" y="1"/>
                            </a:moveTo>
                            <a:lnTo>
                              <a:pt x="3425576" y="0"/>
                            </a:lnTo>
                            <a:cubicBezTo>
                              <a:pt x="3473479" y="0"/>
                              <a:pt x="3512312" y="38833"/>
                              <a:pt x="3512312" y="86736"/>
                            </a:cubicBezTo>
                            <a:lnTo>
                              <a:pt x="3512312" y="1281337"/>
                            </a:lnTo>
                            <a:cubicBezTo>
                              <a:pt x="3512312" y="1329240"/>
                              <a:pt x="3473479" y="1368073"/>
                              <a:pt x="3425576" y="1368073"/>
                            </a:cubicBezTo>
                            <a:lnTo>
                              <a:pt x="86736" y="1368073"/>
                            </a:lnTo>
                            <a:cubicBezTo>
                              <a:pt x="38833" y="1368073"/>
                              <a:pt x="0" y="1329240"/>
                              <a:pt x="0" y="1281337"/>
                            </a:cubicBezTo>
                            <a:lnTo>
                              <a:pt x="225" y="528638"/>
                            </a:lnTo>
                          </a:path>
                        </a:pathLst>
                      </a:custGeom>
                      <a:noFill/>
                      <a:ln w="6350">
                        <a:solidFill>
                          <a:schemeClr val="bg2">
                            <a:alpha val="20000"/>
                          </a:schemeClr>
                        </a:solidFill>
                        <a:headEnd type="none"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B2C8249-2DDE-8275-CCA9-0263FD38379D}"/>
                          </a:ext>
                        </a:extLst>
                      </p:cNvPr>
                      <p:cNvSpPr/>
                      <p:nvPr/>
                    </p:nvSpPr>
                    <p:spPr>
                      <a:xfrm>
                        <a:off x="8880688" y="1951023"/>
                        <a:ext cx="69850" cy="42055"/>
                      </a:xfrm>
                      <a:prstGeom prst="ellipse">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4" name="Straight Connector 63">
                      <a:extLst>
                        <a:ext uri="{FF2B5EF4-FFF2-40B4-BE49-F238E27FC236}">
                          <a16:creationId xmlns:a16="http://schemas.microsoft.com/office/drawing/2014/main" id="{57D42870-64EB-AA54-623A-56D0B6E4E662}"/>
                        </a:ext>
                      </a:extLst>
                    </p:cNvPr>
                    <p:cNvCxnSpPr>
                      <a:cxnSpLocks/>
                    </p:cNvCxnSpPr>
                    <p:nvPr/>
                  </p:nvCxnSpPr>
                  <p:spPr>
                    <a:xfrm>
                      <a:off x="6019071" y="2435296"/>
                      <a:ext cx="510925" cy="0"/>
                    </a:xfrm>
                    <a:prstGeom prst="line">
                      <a:avLst/>
                    </a:prstGeom>
                    <a:ln w="6350">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201FB46-7654-7447-3CAE-715BC6B0CAAA}"/>
                      </a:ext>
                    </a:extLst>
                  </p:cNvPr>
                  <p:cNvGrpSpPr/>
                  <p:nvPr/>
                </p:nvGrpSpPr>
                <p:grpSpPr>
                  <a:xfrm>
                    <a:off x="6621635" y="1849005"/>
                    <a:ext cx="3438269" cy="1722850"/>
                    <a:chOff x="6621635" y="1894807"/>
                    <a:chExt cx="3438269" cy="1722850"/>
                  </a:xfrm>
                </p:grpSpPr>
                <p:sp>
                  <p:nvSpPr>
                    <p:cNvPr id="61" name="Rectangle 60">
                      <a:extLst>
                        <a:ext uri="{FF2B5EF4-FFF2-40B4-BE49-F238E27FC236}">
                          <a16:creationId xmlns:a16="http://schemas.microsoft.com/office/drawing/2014/main" id="{09F5BD37-6C33-467F-073E-261CA117C889}"/>
                        </a:ext>
                      </a:extLst>
                    </p:cNvPr>
                    <p:cNvSpPr/>
                    <p:nvPr/>
                  </p:nvSpPr>
                  <p:spPr>
                    <a:xfrm>
                      <a:off x="6621635" y="2272919"/>
                      <a:ext cx="3438269" cy="1344738"/>
                    </a:xfrm>
                    <a:prstGeom prst="rect">
                      <a:avLst/>
                    </a:prstGeom>
                  </p:spPr>
                  <p:txBody>
                    <a:bodyPr wrap="square" anchor="t">
                      <a:spAutoFit/>
                    </a:bodyPr>
                    <a:lstStyle/>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Data augmentation: Assist in enhancing machine learning models performance by offering more training data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Unsupervised learning: Competent in determining existing data distribution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Image and voice synthesis </a:t>
                      </a:r>
                    </a:p>
                    <a:p>
                      <a:pPr marL="182880" lvl="0" indent="-182880">
                        <a:buClr>
                          <a:schemeClr val="bg2"/>
                        </a:buClr>
                        <a:buFont typeface="Courier New" panose="02070309020205020404" pitchFamily="49" charset="0"/>
                        <a:buChar char="o"/>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Natural language processing </a:t>
                      </a:r>
                    </a:p>
                  </p:txBody>
                </p:sp>
                <p:sp>
                  <p:nvSpPr>
                    <p:cNvPr id="62" name="Rectangle 61">
                      <a:extLst>
                        <a:ext uri="{FF2B5EF4-FFF2-40B4-BE49-F238E27FC236}">
                          <a16:creationId xmlns:a16="http://schemas.microsoft.com/office/drawing/2014/main" id="{B1964545-0D07-E315-E294-4F4A5237E70A}"/>
                        </a:ext>
                      </a:extLst>
                    </p:cNvPr>
                    <p:cNvSpPr/>
                    <p:nvPr/>
                  </p:nvSpPr>
                  <p:spPr>
                    <a:xfrm>
                      <a:off x="6621635" y="1894807"/>
                      <a:ext cx="571782" cy="259511"/>
                    </a:xfrm>
                    <a:prstGeom prst="rect">
                      <a:avLst/>
                    </a:prstGeom>
                  </p:spPr>
                  <p:txBody>
                    <a:bodyPr wrap="none" anchor="ctr">
                      <a:spAutoFit/>
                    </a:bodyPr>
                    <a:lstStyle/>
                    <a:p>
                      <a:pPr lvl="0">
                        <a:defRPr/>
                      </a:pPr>
                      <a:r>
                        <a:rPr lang="en-US" sz="1400" b="1" dirty="0">
                          <a:solidFill>
                            <a:schemeClr val="bg2"/>
                          </a:solidFill>
                          <a:latin typeface="Georgia" panose="02040502050405020303" pitchFamily="18" charset="0"/>
                        </a:rPr>
                        <a:t>Use </a:t>
                      </a:r>
                    </a:p>
                  </p:txBody>
                </p:sp>
              </p:grpSp>
            </p:grpSp>
            <p:sp>
              <p:nvSpPr>
                <p:cNvPr id="57" name="Oval 56">
                  <a:extLst>
                    <a:ext uri="{FF2B5EF4-FFF2-40B4-BE49-F238E27FC236}">
                      <a16:creationId xmlns:a16="http://schemas.microsoft.com/office/drawing/2014/main" id="{5959CC24-A3AD-FBDB-4E58-AE90B65C5BE7}"/>
                    </a:ext>
                  </a:extLst>
                </p:cNvPr>
                <p:cNvSpPr/>
                <p:nvPr/>
              </p:nvSpPr>
              <p:spPr>
                <a:xfrm>
                  <a:off x="4781232" y="1909609"/>
                  <a:ext cx="449471" cy="2616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Google Shape;2498;p174">
              <a:extLst>
                <a:ext uri="{FF2B5EF4-FFF2-40B4-BE49-F238E27FC236}">
                  <a16:creationId xmlns:a16="http://schemas.microsoft.com/office/drawing/2014/main" id="{611F1076-8676-4D67-C440-96D8CA8346E8}"/>
                </a:ext>
              </a:extLst>
            </p:cNvPr>
            <p:cNvSpPr/>
            <p:nvPr/>
          </p:nvSpPr>
          <p:spPr>
            <a:xfrm>
              <a:off x="8665551" y="2293452"/>
              <a:ext cx="242672" cy="239571"/>
            </a:xfrm>
            <a:custGeom>
              <a:avLst/>
              <a:gdLst/>
              <a:ahLst/>
              <a:cxnLst/>
              <a:rect l="l" t="t" r="r" b="b"/>
              <a:pathLst>
                <a:path w="2317421" h="2287810" extrusionOk="0">
                  <a:moveTo>
                    <a:pt x="398431" y="1981295"/>
                  </a:moveTo>
                  <a:lnTo>
                    <a:pt x="626460" y="1981295"/>
                  </a:lnTo>
                  <a:lnTo>
                    <a:pt x="626460" y="2008537"/>
                  </a:lnTo>
                  <a:cubicBezTo>
                    <a:pt x="626460" y="2031968"/>
                    <a:pt x="624078" y="2067592"/>
                    <a:pt x="556832" y="2078165"/>
                  </a:cubicBezTo>
                  <a:cubicBezTo>
                    <a:pt x="556165" y="2088833"/>
                    <a:pt x="550831" y="2102739"/>
                    <a:pt x="512446" y="2102739"/>
                  </a:cubicBezTo>
                  <a:cubicBezTo>
                    <a:pt x="474346" y="2102739"/>
                    <a:pt x="468821" y="2088833"/>
                    <a:pt x="468059" y="2078069"/>
                  </a:cubicBezTo>
                  <a:cubicBezTo>
                    <a:pt x="401670" y="2067402"/>
                    <a:pt x="398431" y="2031968"/>
                    <a:pt x="398431" y="2008537"/>
                  </a:cubicBezTo>
                  <a:close/>
                  <a:moveTo>
                    <a:pt x="1021367" y="1740409"/>
                  </a:moveTo>
                  <a:lnTo>
                    <a:pt x="1564198" y="1740409"/>
                  </a:lnTo>
                  <a:cubicBezTo>
                    <a:pt x="1584201" y="1740409"/>
                    <a:pt x="1600393" y="1756602"/>
                    <a:pt x="1600393" y="1776604"/>
                  </a:cubicBezTo>
                  <a:cubicBezTo>
                    <a:pt x="1600393" y="1796607"/>
                    <a:pt x="1584201" y="1812799"/>
                    <a:pt x="1564198" y="1812799"/>
                  </a:cubicBezTo>
                  <a:lnTo>
                    <a:pt x="1021117" y="1812799"/>
                  </a:lnTo>
                  <a:lnTo>
                    <a:pt x="1024891" y="1775366"/>
                  </a:lnTo>
                  <a:close/>
                  <a:moveTo>
                    <a:pt x="412909" y="1648015"/>
                  </a:moveTo>
                  <a:lnTo>
                    <a:pt x="393097" y="1669066"/>
                  </a:lnTo>
                  <a:lnTo>
                    <a:pt x="497967" y="1767459"/>
                  </a:lnTo>
                  <a:lnTo>
                    <a:pt x="497967" y="1903571"/>
                  </a:lnTo>
                  <a:lnTo>
                    <a:pt x="526828" y="1903571"/>
                  </a:lnTo>
                  <a:lnTo>
                    <a:pt x="526828" y="1767459"/>
                  </a:lnTo>
                  <a:lnTo>
                    <a:pt x="631698" y="1669066"/>
                  </a:lnTo>
                  <a:lnTo>
                    <a:pt x="611886" y="1648015"/>
                  </a:lnTo>
                  <a:lnTo>
                    <a:pt x="512445" y="1741455"/>
                  </a:lnTo>
                  <a:close/>
                  <a:moveTo>
                    <a:pt x="2012731" y="1486187"/>
                  </a:moveTo>
                  <a:cubicBezTo>
                    <a:pt x="2022256" y="1486187"/>
                    <a:pt x="2031495" y="1489997"/>
                    <a:pt x="2038258" y="1496760"/>
                  </a:cubicBezTo>
                  <a:cubicBezTo>
                    <a:pt x="2045116" y="1503618"/>
                    <a:pt x="2048926" y="1512762"/>
                    <a:pt x="2048830" y="1522382"/>
                  </a:cubicBezTo>
                  <a:cubicBezTo>
                    <a:pt x="2048830" y="1531907"/>
                    <a:pt x="2045021" y="1541146"/>
                    <a:pt x="2038258" y="1547909"/>
                  </a:cubicBezTo>
                  <a:lnTo>
                    <a:pt x="1822136" y="1764031"/>
                  </a:lnTo>
                  <a:cubicBezTo>
                    <a:pt x="1815373" y="1770889"/>
                    <a:pt x="1806229" y="1774699"/>
                    <a:pt x="1796608" y="1774699"/>
                  </a:cubicBezTo>
                  <a:cubicBezTo>
                    <a:pt x="1787083" y="1774699"/>
                    <a:pt x="1777844" y="1770794"/>
                    <a:pt x="1771081" y="1764031"/>
                  </a:cubicBezTo>
                  <a:lnTo>
                    <a:pt x="1554864" y="1547909"/>
                  </a:lnTo>
                  <a:cubicBezTo>
                    <a:pt x="1541338" y="1533622"/>
                    <a:pt x="1541529" y="1511238"/>
                    <a:pt x="1555436" y="1497331"/>
                  </a:cubicBezTo>
                  <a:cubicBezTo>
                    <a:pt x="1569342" y="1483425"/>
                    <a:pt x="1591821" y="1483234"/>
                    <a:pt x="1606013" y="1496760"/>
                  </a:cubicBezTo>
                  <a:lnTo>
                    <a:pt x="1796608" y="1687355"/>
                  </a:lnTo>
                  <a:lnTo>
                    <a:pt x="1987204" y="1496760"/>
                  </a:lnTo>
                  <a:cubicBezTo>
                    <a:pt x="1993966" y="1489997"/>
                    <a:pt x="2003111" y="1486187"/>
                    <a:pt x="2012731" y="1486187"/>
                  </a:cubicBezTo>
                  <a:close/>
                  <a:moveTo>
                    <a:pt x="512445" y="1448086"/>
                  </a:moveTo>
                  <a:cubicBezTo>
                    <a:pt x="691325" y="1448086"/>
                    <a:pt x="735521" y="1600486"/>
                    <a:pt x="735521" y="1655635"/>
                  </a:cubicBezTo>
                  <a:cubicBezTo>
                    <a:pt x="735521" y="1743837"/>
                    <a:pt x="706279" y="1780794"/>
                    <a:pt x="677895" y="1816512"/>
                  </a:cubicBezTo>
                  <a:cubicBezTo>
                    <a:pt x="657416" y="1842087"/>
                    <a:pt x="647915" y="1874687"/>
                    <a:pt x="643534" y="1900892"/>
                  </a:cubicBezTo>
                  <a:lnTo>
                    <a:pt x="640788" y="1926908"/>
                  </a:lnTo>
                  <a:lnTo>
                    <a:pt x="626460" y="1926908"/>
                  </a:lnTo>
                  <a:lnTo>
                    <a:pt x="398527" y="1926908"/>
                  </a:lnTo>
                  <a:lnTo>
                    <a:pt x="383864" y="1926908"/>
                  </a:lnTo>
                  <a:lnTo>
                    <a:pt x="380870" y="1900809"/>
                  </a:lnTo>
                  <a:cubicBezTo>
                    <a:pt x="376310" y="1874520"/>
                    <a:pt x="366761" y="1841754"/>
                    <a:pt x="346806" y="1815846"/>
                  </a:cubicBezTo>
                  <a:cubicBezTo>
                    <a:pt x="318611" y="1780318"/>
                    <a:pt x="289370" y="1743647"/>
                    <a:pt x="289370" y="1655635"/>
                  </a:cubicBezTo>
                  <a:cubicBezTo>
                    <a:pt x="289370" y="1600486"/>
                    <a:pt x="342138" y="1448086"/>
                    <a:pt x="512445" y="1448086"/>
                  </a:cubicBezTo>
                  <a:close/>
                  <a:moveTo>
                    <a:pt x="512444" y="1413796"/>
                  </a:moveTo>
                  <a:cubicBezTo>
                    <a:pt x="330612" y="1413796"/>
                    <a:pt x="255079" y="1571244"/>
                    <a:pt x="255079" y="1655635"/>
                  </a:cubicBezTo>
                  <a:cubicBezTo>
                    <a:pt x="255079" y="1755362"/>
                    <a:pt x="290893" y="1800701"/>
                    <a:pt x="319753" y="1836991"/>
                  </a:cubicBezTo>
                  <a:cubicBezTo>
                    <a:pt x="351281" y="1878140"/>
                    <a:pt x="350710" y="1945576"/>
                    <a:pt x="350710" y="1946243"/>
                  </a:cubicBezTo>
                  <a:lnTo>
                    <a:pt x="349948" y="1981295"/>
                  </a:lnTo>
                  <a:lnTo>
                    <a:pt x="364236" y="1981295"/>
                  </a:lnTo>
                  <a:lnTo>
                    <a:pt x="364236" y="2008537"/>
                  </a:lnTo>
                  <a:cubicBezTo>
                    <a:pt x="364236" y="2060448"/>
                    <a:pt x="390620" y="2093691"/>
                    <a:pt x="442722" y="2107692"/>
                  </a:cubicBezTo>
                  <a:cubicBezTo>
                    <a:pt x="452342" y="2122742"/>
                    <a:pt x="472154" y="2136934"/>
                    <a:pt x="512540" y="2136934"/>
                  </a:cubicBezTo>
                  <a:cubicBezTo>
                    <a:pt x="552926" y="2136934"/>
                    <a:pt x="572738" y="2122837"/>
                    <a:pt x="582358" y="2107787"/>
                  </a:cubicBezTo>
                  <a:cubicBezTo>
                    <a:pt x="660844" y="2087023"/>
                    <a:pt x="660844" y="2028635"/>
                    <a:pt x="660844" y="2008537"/>
                  </a:cubicBezTo>
                  <a:lnTo>
                    <a:pt x="660844" y="1981295"/>
                  </a:lnTo>
                  <a:lnTo>
                    <a:pt x="675512" y="1981295"/>
                  </a:lnTo>
                  <a:lnTo>
                    <a:pt x="674179" y="1945671"/>
                  </a:lnTo>
                  <a:cubicBezTo>
                    <a:pt x="674179" y="1945100"/>
                    <a:pt x="672369" y="1878330"/>
                    <a:pt x="704659" y="1838039"/>
                  </a:cubicBezTo>
                  <a:cubicBezTo>
                    <a:pt x="735234" y="1799463"/>
                    <a:pt x="769810" y="1755934"/>
                    <a:pt x="769810" y="1655730"/>
                  </a:cubicBezTo>
                  <a:cubicBezTo>
                    <a:pt x="769810" y="1576673"/>
                    <a:pt x="706849" y="1413796"/>
                    <a:pt x="512444" y="1413796"/>
                  </a:cubicBezTo>
                  <a:close/>
                  <a:moveTo>
                    <a:pt x="530164" y="735142"/>
                  </a:moveTo>
                  <a:cubicBezTo>
                    <a:pt x="550166" y="735142"/>
                    <a:pt x="566359" y="751334"/>
                    <a:pt x="566359" y="771337"/>
                  </a:cubicBezTo>
                  <a:lnTo>
                    <a:pt x="566359" y="1268356"/>
                  </a:lnTo>
                  <a:lnTo>
                    <a:pt x="615720" y="1273332"/>
                  </a:lnTo>
                  <a:cubicBezTo>
                    <a:pt x="849233" y="1321116"/>
                    <a:pt x="1024890" y="1527727"/>
                    <a:pt x="1024890" y="1775366"/>
                  </a:cubicBezTo>
                  <a:cubicBezTo>
                    <a:pt x="1024890" y="2058381"/>
                    <a:pt x="795461" y="2287810"/>
                    <a:pt x="512445" y="2287810"/>
                  </a:cubicBezTo>
                  <a:cubicBezTo>
                    <a:pt x="229430" y="2287810"/>
                    <a:pt x="0" y="2058381"/>
                    <a:pt x="0" y="1775366"/>
                  </a:cubicBezTo>
                  <a:cubicBezTo>
                    <a:pt x="0" y="1527727"/>
                    <a:pt x="175657" y="1321116"/>
                    <a:pt x="409169" y="1273332"/>
                  </a:cubicBezTo>
                  <a:lnTo>
                    <a:pt x="493969" y="1264784"/>
                  </a:lnTo>
                  <a:lnTo>
                    <a:pt x="493969" y="771337"/>
                  </a:lnTo>
                  <a:cubicBezTo>
                    <a:pt x="493969" y="751334"/>
                    <a:pt x="510161" y="735142"/>
                    <a:pt x="530164" y="735142"/>
                  </a:cubicBezTo>
                  <a:close/>
                  <a:moveTo>
                    <a:pt x="530259" y="512066"/>
                  </a:moveTo>
                  <a:cubicBezTo>
                    <a:pt x="539784" y="512066"/>
                    <a:pt x="549024" y="515875"/>
                    <a:pt x="555787" y="522638"/>
                  </a:cubicBezTo>
                  <a:lnTo>
                    <a:pt x="771909" y="738761"/>
                  </a:lnTo>
                  <a:cubicBezTo>
                    <a:pt x="778957" y="745428"/>
                    <a:pt x="782958" y="754763"/>
                    <a:pt x="783053" y="764478"/>
                  </a:cubicBezTo>
                  <a:cubicBezTo>
                    <a:pt x="783148" y="774289"/>
                    <a:pt x="779338" y="783623"/>
                    <a:pt x="772480" y="790481"/>
                  </a:cubicBezTo>
                  <a:cubicBezTo>
                    <a:pt x="765527" y="797339"/>
                    <a:pt x="756192" y="801149"/>
                    <a:pt x="746477" y="801054"/>
                  </a:cubicBezTo>
                  <a:cubicBezTo>
                    <a:pt x="736762" y="800959"/>
                    <a:pt x="727522" y="796958"/>
                    <a:pt x="720759" y="789910"/>
                  </a:cubicBezTo>
                  <a:lnTo>
                    <a:pt x="530259" y="599314"/>
                  </a:lnTo>
                  <a:lnTo>
                    <a:pt x="339664" y="789910"/>
                  </a:lnTo>
                  <a:cubicBezTo>
                    <a:pt x="325472" y="803531"/>
                    <a:pt x="303088" y="803245"/>
                    <a:pt x="289181" y="789338"/>
                  </a:cubicBezTo>
                  <a:cubicBezTo>
                    <a:pt x="275275" y="775432"/>
                    <a:pt x="275084" y="752953"/>
                    <a:pt x="288610" y="738761"/>
                  </a:cubicBezTo>
                  <a:lnTo>
                    <a:pt x="504732" y="522638"/>
                  </a:lnTo>
                  <a:cubicBezTo>
                    <a:pt x="511495" y="515875"/>
                    <a:pt x="520639" y="512066"/>
                    <a:pt x="530259" y="512066"/>
                  </a:cubicBezTo>
                  <a:close/>
                  <a:moveTo>
                    <a:pt x="1815180" y="356523"/>
                  </a:moveTo>
                  <a:cubicBezTo>
                    <a:pt x="1898048" y="356427"/>
                    <a:pt x="1965485" y="423769"/>
                    <a:pt x="1965580" y="506637"/>
                  </a:cubicBezTo>
                  <a:cubicBezTo>
                    <a:pt x="1965675" y="589504"/>
                    <a:pt x="1898334" y="656941"/>
                    <a:pt x="1815466" y="657036"/>
                  </a:cubicBezTo>
                  <a:cubicBezTo>
                    <a:pt x="1732599" y="657132"/>
                    <a:pt x="1665162" y="589790"/>
                    <a:pt x="1665066" y="506922"/>
                  </a:cubicBezTo>
                  <a:cubicBezTo>
                    <a:pt x="1664971" y="424055"/>
                    <a:pt x="1732313" y="356618"/>
                    <a:pt x="1815180" y="356523"/>
                  </a:cubicBezTo>
                  <a:close/>
                  <a:moveTo>
                    <a:pt x="1815180" y="322233"/>
                  </a:moveTo>
                  <a:cubicBezTo>
                    <a:pt x="1713263" y="322328"/>
                    <a:pt x="1630681" y="405005"/>
                    <a:pt x="1630776" y="506922"/>
                  </a:cubicBezTo>
                  <a:cubicBezTo>
                    <a:pt x="1630872" y="608935"/>
                    <a:pt x="1713549" y="691422"/>
                    <a:pt x="1815466" y="691327"/>
                  </a:cubicBezTo>
                  <a:cubicBezTo>
                    <a:pt x="1917384" y="691231"/>
                    <a:pt x="1999965" y="608554"/>
                    <a:pt x="1999870" y="506637"/>
                  </a:cubicBezTo>
                  <a:cubicBezTo>
                    <a:pt x="1999775" y="404719"/>
                    <a:pt x="1917098" y="322137"/>
                    <a:pt x="1815180" y="322233"/>
                  </a:cubicBezTo>
                  <a:close/>
                  <a:moveTo>
                    <a:pt x="1745743" y="160689"/>
                  </a:moveTo>
                  <a:lnTo>
                    <a:pt x="1879665" y="160689"/>
                  </a:lnTo>
                  <a:lnTo>
                    <a:pt x="1879760" y="237841"/>
                  </a:lnTo>
                  <a:cubicBezTo>
                    <a:pt x="1907001" y="244318"/>
                    <a:pt x="1932624" y="254891"/>
                    <a:pt x="1956055" y="268702"/>
                  </a:cubicBezTo>
                  <a:lnTo>
                    <a:pt x="2010157" y="214505"/>
                  </a:lnTo>
                  <a:lnTo>
                    <a:pt x="2104931" y="309088"/>
                  </a:lnTo>
                  <a:lnTo>
                    <a:pt x="2051400" y="362714"/>
                  </a:lnTo>
                  <a:cubicBezTo>
                    <a:pt x="2065783" y="386240"/>
                    <a:pt x="2076737" y="411958"/>
                    <a:pt x="2083595" y="439485"/>
                  </a:cubicBezTo>
                  <a:lnTo>
                    <a:pt x="2159033" y="439390"/>
                  </a:lnTo>
                  <a:lnTo>
                    <a:pt x="2159128" y="573312"/>
                  </a:lnTo>
                  <a:lnTo>
                    <a:pt x="2083690" y="573407"/>
                  </a:lnTo>
                  <a:cubicBezTo>
                    <a:pt x="2076832" y="600934"/>
                    <a:pt x="2065974" y="626651"/>
                    <a:pt x="2051686" y="650274"/>
                  </a:cubicBezTo>
                  <a:lnTo>
                    <a:pt x="2105312" y="703804"/>
                  </a:lnTo>
                  <a:lnTo>
                    <a:pt x="2010729" y="798578"/>
                  </a:lnTo>
                  <a:lnTo>
                    <a:pt x="1956531" y="744476"/>
                  </a:lnTo>
                  <a:cubicBezTo>
                    <a:pt x="1933100" y="758382"/>
                    <a:pt x="1907573" y="768955"/>
                    <a:pt x="1880331" y="775527"/>
                  </a:cubicBezTo>
                  <a:lnTo>
                    <a:pt x="1880427" y="852680"/>
                  </a:lnTo>
                  <a:lnTo>
                    <a:pt x="1746505" y="852775"/>
                  </a:lnTo>
                  <a:lnTo>
                    <a:pt x="1746410" y="774480"/>
                  </a:lnTo>
                  <a:cubicBezTo>
                    <a:pt x="1719740" y="767622"/>
                    <a:pt x="1694689" y="756953"/>
                    <a:pt x="1671829" y="743047"/>
                  </a:cubicBezTo>
                  <a:lnTo>
                    <a:pt x="1616108" y="798864"/>
                  </a:lnTo>
                  <a:lnTo>
                    <a:pt x="1521334" y="704280"/>
                  </a:lnTo>
                  <a:lnTo>
                    <a:pt x="1577627" y="647893"/>
                  </a:lnTo>
                  <a:cubicBezTo>
                    <a:pt x="1564101" y="625128"/>
                    <a:pt x="1553719" y="600268"/>
                    <a:pt x="1547147" y="573883"/>
                  </a:cubicBezTo>
                  <a:lnTo>
                    <a:pt x="1467232" y="573978"/>
                  </a:lnTo>
                  <a:lnTo>
                    <a:pt x="1467137" y="440057"/>
                  </a:lnTo>
                  <a:lnTo>
                    <a:pt x="1547052" y="439962"/>
                  </a:lnTo>
                  <a:cubicBezTo>
                    <a:pt x="1553624" y="413577"/>
                    <a:pt x="1563911" y="388717"/>
                    <a:pt x="1577341" y="365952"/>
                  </a:cubicBezTo>
                  <a:lnTo>
                    <a:pt x="1520953" y="309660"/>
                  </a:lnTo>
                  <a:lnTo>
                    <a:pt x="1615536" y="214886"/>
                  </a:lnTo>
                  <a:lnTo>
                    <a:pt x="1671353" y="270607"/>
                  </a:lnTo>
                  <a:cubicBezTo>
                    <a:pt x="1694213" y="256605"/>
                    <a:pt x="1719264" y="245937"/>
                    <a:pt x="1745838" y="238984"/>
                  </a:cubicBezTo>
                  <a:close/>
                  <a:moveTo>
                    <a:pt x="1879664" y="126399"/>
                  </a:moveTo>
                  <a:lnTo>
                    <a:pt x="1745742" y="126494"/>
                  </a:lnTo>
                  <a:lnTo>
                    <a:pt x="1711452" y="126494"/>
                  </a:lnTo>
                  <a:lnTo>
                    <a:pt x="1711452" y="160784"/>
                  </a:lnTo>
                  <a:lnTo>
                    <a:pt x="1711547" y="213743"/>
                  </a:lnTo>
                  <a:cubicBezTo>
                    <a:pt x="1699832" y="217839"/>
                    <a:pt x="1688497" y="222696"/>
                    <a:pt x="1677353" y="228221"/>
                  </a:cubicBezTo>
                  <a:lnTo>
                    <a:pt x="1639729" y="190597"/>
                  </a:lnTo>
                  <a:lnTo>
                    <a:pt x="1615440" y="166403"/>
                  </a:lnTo>
                  <a:lnTo>
                    <a:pt x="1591247" y="190693"/>
                  </a:lnTo>
                  <a:lnTo>
                    <a:pt x="1496663" y="285466"/>
                  </a:lnTo>
                  <a:lnTo>
                    <a:pt x="1472470" y="309755"/>
                  </a:lnTo>
                  <a:lnTo>
                    <a:pt x="1496759" y="333948"/>
                  </a:lnTo>
                  <a:lnTo>
                    <a:pt x="1535144" y="372239"/>
                  </a:lnTo>
                  <a:cubicBezTo>
                    <a:pt x="1529906" y="383097"/>
                    <a:pt x="1525334" y="394337"/>
                    <a:pt x="1521428" y="405672"/>
                  </a:cubicBezTo>
                  <a:lnTo>
                    <a:pt x="1467136" y="405767"/>
                  </a:lnTo>
                  <a:lnTo>
                    <a:pt x="1432846" y="405767"/>
                  </a:lnTo>
                  <a:lnTo>
                    <a:pt x="1432846" y="440057"/>
                  </a:lnTo>
                  <a:lnTo>
                    <a:pt x="1432941" y="573978"/>
                  </a:lnTo>
                  <a:lnTo>
                    <a:pt x="1432941" y="608268"/>
                  </a:lnTo>
                  <a:lnTo>
                    <a:pt x="1467231" y="608268"/>
                  </a:lnTo>
                  <a:lnTo>
                    <a:pt x="1521619" y="608173"/>
                  </a:lnTo>
                  <a:cubicBezTo>
                    <a:pt x="1525524" y="619603"/>
                    <a:pt x="1530191" y="630747"/>
                    <a:pt x="1535430" y="641606"/>
                  </a:cubicBezTo>
                  <a:lnTo>
                    <a:pt x="1497140" y="679992"/>
                  </a:lnTo>
                  <a:lnTo>
                    <a:pt x="1472946" y="704280"/>
                  </a:lnTo>
                  <a:lnTo>
                    <a:pt x="1497235" y="728474"/>
                  </a:lnTo>
                  <a:lnTo>
                    <a:pt x="1592009" y="823057"/>
                  </a:lnTo>
                  <a:lnTo>
                    <a:pt x="1616297" y="847251"/>
                  </a:lnTo>
                  <a:lnTo>
                    <a:pt x="1640491" y="822962"/>
                  </a:lnTo>
                  <a:lnTo>
                    <a:pt x="1678019" y="785338"/>
                  </a:lnTo>
                  <a:cubicBezTo>
                    <a:pt x="1689164" y="790863"/>
                    <a:pt x="1700594" y="795625"/>
                    <a:pt x="1712214" y="799721"/>
                  </a:cubicBezTo>
                  <a:lnTo>
                    <a:pt x="1712310" y="852680"/>
                  </a:lnTo>
                  <a:lnTo>
                    <a:pt x="1712310" y="886970"/>
                  </a:lnTo>
                  <a:lnTo>
                    <a:pt x="1746599" y="886970"/>
                  </a:lnTo>
                  <a:lnTo>
                    <a:pt x="1880521" y="886874"/>
                  </a:lnTo>
                  <a:lnTo>
                    <a:pt x="1914811" y="886874"/>
                  </a:lnTo>
                  <a:lnTo>
                    <a:pt x="1914811" y="852585"/>
                  </a:lnTo>
                  <a:lnTo>
                    <a:pt x="1914716" y="801245"/>
                  </a:lnTo>
                  <a:cubicBezTo>
                    <a:pt x="1926908" y="797149"/>
                    <a:pt x="1938814" y="792291"/>
                    <a:pt x="1950435" y="786672"/>
                  </a:cubicBezTo>
                  <a:lnTo>
                    <a:pt x="1986629" y="822771"/>
                  </a:lnTo>
                  <a:lnTo>
                    <a:pt x="2010918" y="846965"/>
                  </a:lnTo>
                  <a:lnTo>
                    <a:pt x="2035112" y="822676"/>
                  </a:lnTo>
                  <a:lnTo>
                    <a:pt x="2129695" y="727902"/>
                  </a:lnTo>
                  <a:lnTo>
                    <a:pt x="2153888" y="703614"/>
                  </a:lnTo>
                  <a:lnTo>
                    <a:pt x="2129600" y="679420"/>
                  </a:lnTo>
                  <a:lnTo>
                    <a:pt x="2094167" y="644082"/>
                  </a:lnTo>
                  <a:cubicBezTo>
                    <a:pt x="2099977" y="632271"/>
                    <a:pt x="2105025" y="620079"/>
                    <a:pt x="2109311" y="607601"/>
                  </a:cubicBezTo>
                  <a:lnTo>
                    <a:pt x="2159222" y="607507"/>
                  </a:lnTo>
                  <a:lnTo>
                    <a:pt x="2193512" y="607507"/>
                  </a:lnTo>
                  <a:lnTo>
                    <a:pt x="2193512" y="573216"/>
                  </a:lnTo>
                  <a:lnTo>
                    <a:pt x="2193417" y="439295"/>
                  </a:lnTo>
                  <a:lnTo>
                    <a:pt x="2193417" y="405005"/>
                  </a:lnTo>
                  <a:lnTo>
                    <a:pt x="2159127" y="405005"/>
                  </a:lnTo>
                  <a:lnTo>
                    <a:pt x="2109216" y="405100"/>
                  </a:lnTo>
                  <a:cubicBezTo>
                    <a:pt x="2104930" y="392622"/>
                    <a:pt x="2099786" y="380526"/>
                    <a:pt x="2093976" y="368715"/>
                  </a:cubicBezTo>
                  <a:lnTo>
                    <a:pt x="2129314" y="333281"/>
                  </a:lnTo>
                  <a:lnTo>
                    <a:pt x="2153507" y="308993"/>
                  </a:lnTo>
                  <a:lnTo>
                    <a:pt x="2129219" y="284800"/>
                  </a:lnTo>
                  <a:lnTo>
                    <a:pt x="2034445" y="190216"/>
                  </a:lnTo>
                  <a:lnTo>
                    <a:pt x="2010156" y="166022"/>
                  </a:lnTo>
                  <a:lnTo>
                    <a:pt x="1985963" y="190311"/>
                  </a:lnTo>
                  <a:lnTo>
                    <a:pt x="1949863" y="226507"/>
                  </a:lnTo>
                  <a:cubicBezTo>
                    <a:pt x="1938243" y="220982"/>
                    <a:pt x="1926336" y="216124"/>
                    <a:pt x="1914144" y="212028"/>
                  </a:cubicBezTo>
                  <a:lnTo>
                    <a:pt x="1914049" y="160689"/>
                  </a:lnTo>
                  <a:lnTo>
                    <a:pt x="1913954" y="126399"/>
                  </a:lnTo>
                  <a:close/>
                  <a:moveTo>
                    <a:pt x="1811934" y="0"/>
                  </a:moveTo>
                  <a:cubicBezTo>
                    <a:pt x="2091106" y="0"/>
                    <a:pt x="2317421" y="226315"/>
                    <a:pt x="2317421" y="505487"/>
                  </a:cubicBezTo>
                  <a:cubicBezTo>
                    <a:pt x="2317421" y="749763"/>
                    <a:pt x="2144149" y="953570"/>
                    <a:pt x="1913807" y="1000705"/>
                  </a:cubicBezTo>
                  <a:lnTo>
                    <a:pt x="1811935" y="1010974"/>
                  </a:lnTo>
                  <a:lnTo>
                    <a:pt x="1811935" y="1010974"/>
                  </a:lnTo>
                  <a:lnTo>
                    <a:pt x="1832899" y="1008861"/>
                  </a:lnTo>
                  <a:lnTo>
                    <a:pt x="1832899" y="1515619"/>
                  </a:lnTo>
                  <a:cubicBezTo>
                    <a:pt x="1832899" y="1535621"/>
                    <a:pt x="1816706" y="1551814"/>
                    <a:pt x="1796704" y="1551814"/>
                  </a:cubicBezTo>
                  <a:cubicBezTo>
                    <a:pt x="1776701" y="1551814"/>
                    <a:pt x="1760509" y="1535621"/>
                    <a:pt x="1760509" y="1515619"/>
                  </a:cubicBezTo>
                  <a:lnTo>
                    <a:pt x="1760509" y="1005790"/>
                  </a:lnTo>
                  <a:lnTo>
                    <a:pt x="1785311" y="1008290"/>
                  </a:lnTo>
                  <a:lnTo>
                    <a:pt x="1710061" y="1000705"/>
                  </a:lnTo>
                  <a:cubicBezTo>
                    <a:pt x="1512625" y="960303"/>
                    <a:pt x="1357118" y="804796"/>
                    <a:pt x="1316717" y="607360"/>
                  </a:cubicBezTo>
                  <a:lnTo>
                    <a:pt x="1310567" y="546356"/>
                  </a:lnTo>
                  <a:lnTo>
                    <a:pt x="762575" y="546356"/>
                  </a:lnTo>
                  <a:cubicBezTo>
                    <a:pt x="742573" y="546356"/>
                    <a:pt x="726476" y="530258"/>
                    <a:pt x="726476" y="510256"/>
                  </a:cubicBezTo>
                  <a:cubicBezTo>
                    <a:pt x="726476" y="490253"/>
                    <a:pt x="742668" y="474061"/>
                    <a:pt x="762671" y="474061"/>
                  </a:cubicBezTo>
                  <a:lnTo>
                    <a:pt x="1309615" y="474061"/>
                  </a:lnTo>
                  <a:lnTo>
                    <a:pt x="1316717" y="403614"/>
                  </a:lnTo>
                  <a:cubicBezTo>
                    <a:pt x="1363852" y="173273"/>
                    <a:pt x="1567658" y="0"/>
                    <a:pt x="1811934" y="0"/>
                  </a:cubicBezTo>
                  <a:close/>
                </a:path>
              </a:pathLst>
            </a:custGeom>
            <a:solidFill>
              <a:schemeClr val="bg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92" name="Group 191">
            <a:extLst>
              <a:ext uri="{FF2B5EF4-FFF2-40B4-BE49-F238E27FC236}">
                <a16:creationId xmlns:a16="http://schemas.microsoft.com/office/drawing/2014/main" id="{F33C0141-5AD2-82A0-04A2-0686A2B1BAE1}"/>
              </a:ext>
            </a:extLst>
          </p:cNvPr>
          <p:cNvGrpSpPr/>
          <p:nvPr/>
        </p:nvGrpSpPr>
        <p:grpSpPr>
          <a:xfrm>
            <a:off x="550462" y="1399740"/>
            <a:ext cx="9886801" cy="3192931"/>
            <a:chOff x="-90834" y="1501604"/>
            <a:chExt cx="8258481" cy="2181316"/>
          </a:xfrm>
        </p:grpSpPr>
        <p:pic>
          <p:nvPicPr>
            <p:cNvPr id="19" name="Picture Placeholder 84" descr="A picture containing floor, indoor, seat&#10;&#10;Description automatically generated">
              <a:extLst>
                <a:ext uri="{FF2B5EF4-FFF2-40B4-BE49-F238E27FC236}">
                  <a16:creationId xmlns:a16="http://schemas.microsoft.com/office/drawing/2014/main" id="{B6800834-0647-CEE7-B1A2-760274A9BCD4}"/>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057" y="1673368"/>
              <a:ext cx="909009" cy="1838432"/>
            </a:xfrm>
            <a:custGeom>
              <a:avLst/>
              <a:gdLst>
                <a:gd name="connsiteX0" fmla="*/ 0 w 909009"/>
                <a:gd name="connsiteY0" fmla="*/ 0 h 1838432"/>
                <a:gd name="connsiteX1" fmla="*/ 83290 w 909009"/>
                <a:gd name="connsiteY1" fmla="*/ 4206 h 1838432"/>
                <a:gd name="connsiteX2" fmla="*/ 909009 w 909009"/>
                <a:gd name="connsiteY2" fmla="*/ 919216 h 1838432"/>
                <a:gd name="connsiteX3" fmla="*/ 83290 w 909009"/>
                <a:gd name="connsiteY3" fmla="*/ 1834226 h 1838432"/>
                <a:gd name="connsiteX4" fmla="*/ 0 w 909009"/>
                <a:gd name="connsiteY4" fmla="*/ 1838432 h 1838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009" h="1838432">
                  <a:moveTo>
                    <a:pt x="0" y="0"/>
                  </a:moveTo>
                  <a:lnTo>
                    <a:pt x="83290" y="4206"/>
                  </a:lnTo>
                  <a:cubicBezTo>
                    <a:pt x="547084" y="51307"/>
                    <a:pt x="909009" y="442995"/>
                    <a:pt x="909009" y="919216"/>
                  </a:cubicBezTo>
                  <a:cubicBezTo>
                    <a:pt x="909009" y="1395437"/>
                    <a:pt x="547084" y="1787125"/>
                    <a:pt x="83290" y="1834226"/>
                  </a:cubicBezTo>
                  <a:lnTo>
                    <a:pt x="0" y="1838432"/>
                  </a:lnTo>
                  <a:close/>
                </a:path>
              </a:pathLst>
            </a:custGeom>
          </p:spPr>
        </p:pic>
        <p:grpSp>
          <p:nvGrpSpPr>
            <p:cNvPr id="24" name="Group 23">
              <a:extLst>
                <a:ext uri="{FF2B5EF4-FFF2-40B4-BE49-F238E27FC236}">
                  <a16:creationId xmlns:a16="http://schemas.microsoft.com/office/drawing/2014/main" id="{24326155-77CC-A2FA-64B8-A3701D2A5888}"/>
                </a:ext>
              </a:extLst>
            </p:cNvPr>
            <p:cNvGrpSpPr/>
            <p:nvPr/>
          </p:nvGrpSpPr>
          <p:grpSpPr>
            <a:xfrm>
              <a:off x="-90834" y="1501604"/>
              <a:ext cx="8258481" cy="2181316"/>
              <a:chOff x="0" y="1530311"/>
              <a:chExt cx="8258481" cy="2181316"/>
            </a:xfrm>
          </p:grpSpPr>
          <p:sp>
            <p:nvSpPr>
              <p:cNvPr id="25" name="Freeform: Shape 24">
                <a:extLst>
                  <a:ext uri="{FF2B5EF4-FFF2-40B4-BE49-F238E27FC236}">
                    <a16:creationId xmlns:a16="http://schemas.microsoft.com/office/drawing/2014/main" id="{EFF04315-B0C1-9F71-71E8-5E87CE238211}"/>
                  </a:ext>
                </a:extLst>
              </p:cNvPr>
              <p:cNvSpPr/>
              <p:nvPr/>
            </p:nvSpPr>
            <p:spPr>
              <a:xfrm>
                <a:off x="0" y="1530955"/>
                <a:ext cx="1078229" cy="2180672"/>
              </a:xfrm>
              <a:custGeom>
                <a:avLst/>
                <a:gdLst>
                  <a:gd name="connsiteX0" fmla="*/ 0 w 1078229"/>
                  <a:gd name="connsiteY0" fmla="*/ 0 h 2180672"/>
                  <a:gd name="connsiteX1" fmla="*/ 98795 w 1078229"/>
                  <a:gd name="connsiteY1" fmla="*/ 4989 h 2180672"/>
                  <a:gd name="connsiteX2" fmla="*/ 1078229 w 1078229"/>
                  <a:gd name="connsiteY2" fmla="*/ 1090336 h 2180672"/>
                  <a:gd name="connsiteX3" fmla="*/ 98795 w 1078229"/>
                  <a:gd name="connsiteY3" fmla="*/ 2175683 h 2180672"/>
                  <a:gd name="connsiteX4" fmla="*/ 0 w 1078229"/>
                  <a:gd name="connsiteY4" fmla="*/ 2180672 h 2180672"/>
                  <a:gd name="connsiteX5" fmla="*/ 0 w 1078229"/>
                  <a:gd name="connsiteY5" fmla="*/ 0 h 2180672"/>
                  <a:gd name="connsiteX0" fmla="*/ 9525 w 1087754"/>
                  <a:gd name="connsiteY0" fmla="*/ 0 h 2180672"/>
                  <a:gd name="connsiteX1" fmla="*/ 108320 w 1087754"/>
                  <a:gd name="connsiteY1" fmla="*/ 4989 h 2180672"/>
                  <a:gd name="connsiteX2" fmla="*/ 1087754 w 1087754"/>
                  <a:gd name="connsiteY2" fmla="*/ 1090336 h 2180672"/>
                  <a:gd name="connsiteX3" fmla="*/ 108320 w 1087754"/>
                  <a:gd name="connsiteY3" fmla="*/ 2175683 h 2180672"/>
                  <a:gd name="connsiteX4" fmla="*/ 9525 w 1087754"/>
                  <a:gd name="connsiteY4" fmla="*/ 2180672 h 2180672"/>
                  <a:gd name="connsiteX5" fmla="*/ 0 w 1087754"/>
                  <a:gd name="connsiteY5" fmla="*/ 332902 h 2180672"/>
                  <a:gd name="connsiteX6" fmla="*/ 9525 w 1087754"/>
                  <a:gd name="connsiteY6" fmla="*/ 0 h 2180672"/>
                  <a:gd name="connsiteX0" fmla="*/ 0 w 1087754"/>
                  <a:gd name="connsiteY0" fmla="*/ 332902 h 2180672"/>
                  <a:gd name="connsiteX1" fmla="*/ 9525 w 1087754"/>
                  <a:gd name="connsiteY1" fmla="*/ 0 h 2180672"/>
                  <a:gd name="connsiteX2" fmla="*/ 108320 w 1087754"/>
                  <a:gd name="connsiteY2" fmla="*/ 4989 h 2180672"/>
                  <a:gd name="connsiteX3" fmla="*/ 1087754 w 1087754"/>
                  <a:gd name="connsiteY3" fmla="*/ 1090336 h 2180672"/>
                  <a:gd name="connsiteX4" fmla="*/ 108320 w 1087754"/>
                  <a:gd name="connsiteY4" fmla="*/ 2175683 h 2180672"/>
                  <a:gd name="connsiteX5" fmla="*/ 9525 w 1087754"/>
                  <a:gd name="connsiteY5" fmla="*/ 2180672 h 2180672"/>
                  <a:gd name="connsiteX6" fmla="*/ 91440 w 1087754"/>
                  <a:gd name="connsiteY6" fmla="*/ 424342 h 2180672"/>
                  <a:gd name="connsiteX0" fmla="*/ 0 w 1087754"/>
                  <a:gd name="connsiteY0" fmla="*/ 332902 h 2180672"/>
                  <a:gd name="connsiteX1" fmla="*/ 9525 w 1087754"/>
                  <a:gd name="connsiteY1" fmla="*/ 0 h 2180672"/>
                  <a:gd name="connsiteX2" fmla="*/ 108320 w 1087754"/>
                  <a:gd name="connsiteY2" fmla="*/ 4989 h 2180672"/>
                  <a:gd name="connsiteX3" fmla="*/ 1087754 w 1087754"/>
                  <a:gd name="connsiteY3" fmla="*/ 1090336 h 2180672"/>
                  <a:gd name="connsiteX4" fmla="*/ 108320 w 1087754"/>
                  <a:gd name="connsiteY4" fmla="*/ 2175683 h 2180672"/>
                  <a:gd name="connsiteX5" fmla="*/ 9525 w 1087754"/>
                  <a:gd name="connsiteY5" fmla="*/ 2180672 h 2180672"/>
                  <a:gd name="connsiteX0" fmla="*/ 0 w 1078229"/>
                  <a:gd name="connsiteY0" fmla="*/ 0 h 2180672"/>
                  <a:gd name="connsiteX1" fmla="*/ 98795 w 1078229"/>
                  <a:gd name="connsiteY1" fmla="*/ 4989 h 2180672"/>
                  <a:gd name="connsiteX2" fmla="*/ 1078229 w 1078229"/>
                  <a:gd name="connsiteY2" fmla="*/ 1090336 h 2180672"/>
                  <a:gd name="connsiteX3" fmla="*/ 98795 w 1078229"/>
                  <a:gd name="connsiteY3" fmla="*/ 2175683 h 2180672"/>
                  <a:gd name="connsiteX4" fmla="*/ 0 w 1078229"/>
                  <a:gd name="connsiteY4" fmla="*/ 2180672 h 2180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229" h="2180672">
                    <a:moveTo>
                      <a:pt x="0" y="0"/>
                    </a:moveTo>
                    <a:lnTo>
                      <a:pt x="98795" y="4989"/>
                    </a:lnTo>
                    <a:cubicBezTo>
                      <a:pt x="648929" y="60858"/>
                      <a:pt x="1078229" y="525462"/>
                      <a:pt x="1078229" y="1090336"/>
                    </a:cubicBezTo>
                    <a:cubicBezTo>
                      <a:pt x="1078229" y="1655210"/>
                      <a:pt x="648929" y="2119814"/>
                      <a:pt x="98795" y="2175683"/>
                    </a:cubicBezTo>
                    <a:lnTo>
                      <a:pt x="0" y="2180672"/>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600"/>
              </a:p>
            </p:txBody>
          </p:sp>
          <p:grpSp>
            <p:nvGrpSpPr>
              <p:cNvPr id="26" name="Group 25">
                <a:extLst>
                  <a:ext uri="{FF2B5EF4-FFF2-40B4-BE49-F238E27FC236}">
                    <a16:creationId xmlns:a16="http://schemas.microsoft.com/office/drawing/2014/main" id="{DB6ABB0D-4B2C-36E2-C474-4523AA40F2D1}"/>
                  </a:ext>
                </a:extLst>
              </p:cNvPr>
              <p:cNvGrpSpPr/>
              <p:nvPr/>
            </p:nvGrpSpPr>
            <p:grpSpPr>
              <a:xfrm>
                <a:off x="425413" y="1530311"/>
                <a:ext cx="7833068" cy="2152715"/>
                <a:chOff x="434937" y="1530311"/>
                <a:chExt cx="7833068" cy="2152715"/>
              </a:xfrm>
            </p:grpSpPr>
            <p:grpSp>
              <p:nvGrpSpPr>
                <p:cNvPr id="27" name="Group 26">
                  <a:extLst>
                    <a:ext uri="{FF2B5EF4-FFF2-40B4-BE49-F238E27FC236}">
                      <a16:creationId xmlns:a16="http://schemas.microsoft.com/office/drawing/2014/main" id="{764BEEAD-126D-D986-5105-2625FCCF5FF2}"/>
                    </a:ext>
                  </a:extLst>
                </p:cNvPr>
                <p:cNvGrpSpPr/>
                <p:nvPr/>
              </p:nvGrpSpPr>
              <p:grpSpPr>
                <a:xfrm>
                  <a:off x="434937" y="1530311"/>
                  <a:ext cx="7223465" cy="189237"/>
                  <a:chOff x="758787" y="1770514"/>
                  <a:chExt cx="7223465" cy="189237"/>
                </a:xfrm>
              </p:grpSpPr>
              <p:sp>
                <p:nvSpPr>
                  <p:cNvPr id="48" name="Rectangle 47">
                    <a:extLst>
                      <a:ext uri="{FF2B5EF4-FFF2-40B4-BE49-F238E27FC236}">
                        <a16:creationId xmlns:a16="http://schemas.microsoft.com/office/drawing/2014/main" id="{CB48A454-2114-51F4-0EEA-189B34A0FC55}"/>
                      </a:ext>
                    </a:extLst>
                  </p:cNvPr>
                  <p:cNvSpPr/>
                  <p:nvPr/>
                </p:nvSpPr>
                <p:spPr>
                  <a:xfrm>
                    <a:off x="1094975" y="1770514"/>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Machine learning models utilize to generate new data samples based on training sets </a:t>
                    </a:r>
                  </a:p>
                </p:txBody>
              </p:sp>
              <p:grpSp>
                <p:nvGrpSpPr>
                  <p:cNvPr id="49" name="Group 48">
                    <a:extLst>
                      <a:ext uri="{FF2B5EF4-FFF2-40B4-BE49-F238E27FC236}">
                        <a16:creationId xmlns:a16="http://schemas.microsoft.com/office/drawing/2014/main" id="{502B6BE9-570C-15F7-F153-F6197286E3AB}"/>
                      </a:ext>
                    </a:extLst>
                  </p:cNvPr>
                  <p:cNvGrpSpPr/>
                  <p:nvPr/>
                </p:nvGrpSpPr>
                <p:grpSpPr>
                  <a:xfrm>
                    <a:off x="758787" y="1842379"/>
                    <a:ext cx="323987" cy="65878"/>
                    <a:chOff x="758787" y="1842379"/>
                    <a:chExt cx="323987" cy="65878"/>
                  </a:xfrm>
                </p:grpSpPr>
                <p:cxnSp>
                  <p:nvCxnSpPr>
                    <p:cNvPr id="50" name="Straight Connector 49">
                      <a:extLst>
                        <a:ext uri="{FF2B5EF4-FFF2-40B4-BE49-F238E27FC236}">
                          <a16:creationId xmlns:a16="http://schemas.microsoft.com/office/drawing/2014/main" id="{ACAB9DAD-EB93-7FB9-C62E-1A24AC216B02}"/>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1828B9AF-1468-E36F-3525-CAAEC96FC222}"/>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28" name="Group 27">
                  <a:extLst>
                    <a:ext uri="{FF2B5EF4-FFF2-40B4-BE49-F238E27FC236}">
                      <a16:creationId xmlns:a16="http://schemas.microsoft.com/office/drawing/2014/main" id="{FDFC77BC-2311-7CF7-53BE-1A06B8E5502E}"/>
                    </a:ext>
                  </a:extLst>
                </p:cNvPr>
                <p:cNvGrpSpPr/>
                <p:nvPr/>
              </p:nvGrpSpPr>
              <p:grpSpPr>
                <a:xfrm>
                  <a:off x="899281" y="1898070"/>
                  <a:ext cx="7223465" cy="315396"/>
                  <a:chOff x="758787" y="1706219"/>
                  <a:chExt cx="7223465" cy="315396"/>
                </a:xfrm>
              </p:grpSpPr>
              <p:sp>
                <p:nvSpPr>
                  <p:cNvPr id="44" name="Rectangle 43">
                    <a:extLst>
                      <a:ext uri="{FF2B5EF4-FFF2-40B4-BE49-F238E27FC236}">
                        <a16:creationId xmlns:a16="http://schemas.microsoft.com/office/drawing/2014/main" id="{1A936EBD-45AE-22BC-FF6F-0CC10C8F0693}"/>
                      </a:ext>
                    </a:extLst>
                  </p:cNvPr>
                  <p:cNvSpPr/>
                  <p:nvPr/>
                </p:nvSpPr>
                <p:spPr>
                  <a:xfrm>
                    <a:off x="1094975" y="1706219"/>
                    <a:ext cx="6887277" cy="315396"/>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For instance: Generative AI model is trained on a dataset of human images, then used to generate new human faces that looks realistic but are not identical to any training image </a:t>
                    </a:r>
                  </a:p>
                </p:txBody>
              </p:sp>
              <p:grpSp>
                <p:nvGrpSpPr>
                  <p:cNvPr id="45" name="Group 44">
                    <a:extLst>
                      <a:ext uri="{FF2B5EF4-FFF2-40B4-BE49-F238E27FC236}">
                        <a16:creationId xmlns:a16="http://schemas.microsoft.com/office/drawing/2014/main" id="{C85F21C3-E0B3-E3B4-8CA1-11E4111A1AC1}"/>
                      </a:ext>
                    </a:extLst>
                  </p:cNvPr>
                  <p:cNvGrpSpPr/>
                  <p:nvPr/>
                </p:nvGrpSpPr>
                <p:grpSpPr>
                  <a:xfrm>
                    <a:off x="758787" y="1842379"/>
                    <a:ext cx="323987" cy="65878"/>
                    <a:chOff x="758787" y="1842379"/>
                    <a:chExt cx="323987" cy="65878"/>
                  </a:xfrm>
                </p:grpSpPr>
                <p:cxnSp>
                  <p:nvCxnSpPr>
                    <p:cNvPr id="46" name="Straight Connector 45">
                      <a:extLst>
                        <a:ext uri="{FF2B5EF4-FFF2-40B4-BE49-F238E27FC236}">
                          <a16:creationId xmlns:a16="http://schemas.microsoft.com/office/drawing/2014/main" id="{EEE4037D-350B-7A91-4CD3-B6DC509A81F6}"/>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4C869F7-95DA-7CC6-BE00-F2E423DBF620}"/>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29" name="Group 28">
                  <a:extLst>
                    <a:ext uri="{FF2B5EF4-FFF2-40B4-BE49-F238E27FC236}">
                      <a16:creationId xmlns:a16="http://schemas.microsoft.com/office/drawing/2014/main" id="{E0861312-C9BD-FA65-BBBB-24675B8C1CFA}"/>
                    </a:ext>
                  </a:extLst>
                </p:cNvPr>
                <p:cNvGrpSpPr/>
                <p:nvPr/>
              </p:nvGrpSpPr>
              <p:grpSpPr>
                <a:xfrm>
                  <a:off x="1044540" y="2388939"/>
                  <a:ext cx="7223465" cy="189237"/>
                  <a:chOff x="758787" y="1768132"/>
                  <a:chExt cx="7223465" cy="189237"/>
                </a:xfrm>
              </p:grpSpPr>
              <p:sp>
                <p:nvSpPr>
                  <p:cNvPr id="40" name="Rectangle 39">
                    <a:extLst>
                      <a:ext uri="{FF2B5EF4-FFF2-40B4-BE49-F238E27FC236}">
                        <a16:creationId xmlns:a16="http://schemas.microsoft.com/office/drawing/2014/main" id="{18D64B26-197A-9F3C-7529-63C9405CD1A7}"/>
                      </a:ext>
                    </a:extLst>
                  </p:cNvPr>
                  <p:cNvSpPr/>
                  <p:nvPr/>
                </p:nvSpPr>
                <p:spPr>
                  <a:xfrm>
                    <a:off x="1094975" y="1768132"/>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Model focuses to generate distinct variation of desired outputs </a:t>
                    </a:r>
                  </a:p>
                </p:txBody>
              </p:sp>
              <p:grpSp>
                <p:nvGrpSpPr>
                  <p:cNvPr id="41" name="Group 40">
                    <a:extLst>
                      <a:ext uri="{FF2B5EF4-FFF2-40B4-BE49-F238E27FC236}">
                        <a16:creationId xmlns:a16="http://schemas.microsoft.com/office/drawing/2014/main" id="{554811E6-29F7-3392-8A6E-654CF84C794B}"/>
                      </a:ext>
                    </a:extLst>
                  </p:cNvPr>
                  <p:cNvGrpSpPr/>
                  <p:nvPr/>
                </p:nvGrpSpPr>
                <p:grpSpPr>
                  <a:xfrm>
                    <a:off x="758787" y="1842379"/>
                    <a:ext cx="323987" cy="65878"/>
                    <a:chOff x="758787" y="1842379"/>
                    <a:chExt cx="323987" cy="65878"/>
                  </a:xfrm>
                </p:grpSpPr>
                <p:cxnSp>
                  <p:nvCxnSpPr>
                    <p:cNvPr id="42" name="Straight Connector 41">
                      <a:extLst>
                        <a:ext uri="{FF2B5EF4-FFF2-40B4-BE49-F238E27FC236}">
                          <a16:creationId xmlns:a16="http://schemas.microsoft.com/office/drawing/2014/main" id="{7FF8E660-350E-D84F-25E8-5436811CE4D9}"/>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A145E407-2ED1-BD1A-AD5E-FD1C64F5F4C9}"/>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30" name="Group 29">
                  <a:extLst>
                    <a:ext uri="{FF2B5EF4-FFF2-40B4-BE49-F238E27FC236}">
                      <a16:creationId xmlns:a16="http://schemas.microsoft.com/office/drawing/2014/main" id="{D9DB1160-0778-97C0-5F1D-DD260C20CCEF}"/>
                    </a:ext>
                  </a:extLst>
                </p:cNvPr>
                <p:cNvGrpSpPr/>
                <p:nvPr/>
              </p:nvGrpSpPr>
              <p:grpSpPr>
                <a:xfrm>
                  <a:off x="963575" y="2756698"/>
                  <a:ext cx="7223465" cy="567713"/>
                  <a:chOff x="758787" y="1584772"/>
                  <a:chExt cx="7223465" cy="567713"/>
                </a:xfrm>
              </p:grpSpPr>
              <p:sp>
                <p:nvSpPr>
                  <p:cNvPr id="36" name="Rectangle 35">
                    <a:extLst>
                      <a:ext uri="{FF2B5EF4-FFF2-40B4-BE49-F238E27FC236}">
                        <a16:creationId xmlns:a16="http://schemas.microsoft.com/office/drawing/2014/main" id="{FAD496B7-5757-7166-74BC-F36909741781}"/>
                      </a:ext>
                    </a:extLst>
                  </p:cNvPr>
                  <p:cNvSpPr/>
                  <p:nvPr/>
                </p:nvSpPr>
                <p:spPr>
                  <a:xfrm>
                    <a:off x="1094975" y="1584772"/>
                    <a:ext cx="6887277" cy="567713"/>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Major types of generative models such as </a:t>
                    </a:r>
                  </a:p>
                  <a:p>
                    <a:pPr marL="365760" lvl="0" indent="-182880">
                      <a:buClr>
                        <a:schemeClr val="bg2"/>
                      </a:buClr>
                      <a:buFont typeface="Arial" panose="020B0604020202020204" pitchFamily="34" charset="0"/>
                      <a:buChar char="•"/>
                      <a:defRPr/>
                    </a:pPr>
                    <a:r>
                      <a:rPr lang="en-US" sz="1200" b="1" dirty="0">
                        <a:solidFill>
                          <a:schemeClr val="bg2"/>
                        </a:solidFill>
                        <a:latin typeface="Arial" panose="020B0604020202020204" pitchFamily="34" charset="0"/>
                        <a:ea typeface="Source Sans Pro" panose="020B0503030403020204" pitchFamily="34" charset="0"/>
                        <a:cs typeface="Arial" panose="020B0604020202020204" pitchFamily="34" charset="0"/>
                      </a:rPr>
                      <a:t>Generative Adversarial Networks (GANs): </a:t>
                    </a: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Comprise of two neural networks, generator and discriminator. </a:t>
                    </a:r>
                  </a:p>
                  <a:p>
                    <a:pPr marL="365760" lvl="0" indent="-182880">
                      <a:buClr>
                        <a:schemeClr val="bg2"/>
                      </a:buClr>
                      <a:buFont typeface="Arial" panose="020B0604020202020204" pitchFamily="34" charset="0"/>
                      <a:buChar char="•"/>
                      <a:defRPr/>
                    </a:pPr>
                    <a:r>
                      <a:rPr lang="en-US" sz="1200" b="1" dirty="0">
                        <a:solidFill>
                          <a:schemeClr val="bg2"/>
                        </a:solidFill>
                        <a:latin typeface="Arial" panose="020B0604020202020204" pitchFamily="34" charset="0"/>
                        <a:ea typeface="Source Sans Pro" panose="020B0503030403020204" pitchFamily="34" charset="0"/>
                        <a:cs typeface="Arial" panose="020B0604020202020204" pitchFamily="34" charset="0"/>
                      </a:rPr>
                      <a:t>Variational Autoencoders (VAEs): </a:t>
                    </a: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Comprise of encoder and decoder which perform collaboratively to ensure data compression across latent variables and then generating new data from existing latent variables </a:t>
                    </a:r>
                  </a:p>
                </p:txBody>
              </p:sp>
              <p:grpSp>
                <p:nvGrpSpPr>
                  <p:cNvPr id="37" name="Group 36">
                    <a:extLst>
                      <a:ext uri="{FF2B5EF4-FFF2-40B4-BE49-F238E27FC236}">
                        <a16:creationId xmlns:a16="http://schemas.microsoft.com/office/drawing/2014/main" id="{F35DF898-283A-33D3-9994-329D5073C6A2}"/>
                      </a:ext>
                    </a:extLst>
                  </p:cNvPr>
                  <p:cNvGrpSpPr/>
                  <p:nvPr/>
                </p:nvGrpSpPr>
                <p:grpSpPr>
                  <a:xfrm>
                    <a:off x="758787" y="1842379"/>
                    <a:ext cx="323987" cy="65878"/>
                    <a:chOff x="758787" y="1842379"/>
                    <a:chExt cx="323987" cy="65878"/>
                  </a:xfrm>
                </p:grpSpPr>
                <p:cxnSp>
                  <p:nvCxnSpPr>
                    <p:cNvPr id="38" name="Straight Connector 37">
                      <a:extLst>
                        <a:ext uri="{FF2B5EF4-FFF2-40B4-BE49-F238E27FC236}">
                          <a16:creationId xmlns:a16="http://schemas.microsoft.com/office/drawing/2014/main" id="{BB31A884-C931-D844-9D42-E209A328FEBD}"/>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B859C6B-9486-0E34-9151-7B836B7A9259}"/>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nvGrpSpPr>
                <p:cNvPr id="31" name="Group 30">
                  <a:extLst>
                    <a:ext uri="{FF2B5EF4-FFF2-40B4-BE49-F238E27FC236}">
                      <a16:creationId xmlns:a16="http://schemas.microsoft.com/office/drawing/2014/main" id="{5CBCD4C8-0545-A1DD-396F-DB8106F2460D}"/>
                    </a:ext>
                  </a:extLst>
                </p:cNvPr>
                <p:cNvGrpSpPr/>
                <p:nvPr/>
              </p:nvGrpSpPr>
              <p:grpSpPr>
                <a:xfrm>
                  <a:off x="434937" y="3493789"/>
                  <a:ext cx="7223465" cy="189237"/>
                  <a:chOff x="758787" y="1768132"/>
                  <a:chExt cx="7223465" cy="189237"/>
                </a:xfrm>
              </p:grpSpPr>
              <p:sp>
                <p:nvSpPr>
                  <p:cNvPr id="32" name="Rectangle 31">
                    <a:extLst>
                      <a:ext uri="{FF2B5EF4-FFF2-40B4-BE49-F238E27FC236}">
                        <a16:creationId xmlns:a16="http://schemas.microsoft.com/office/drawing/2014/main" id="{82E3F78F-D973-9593-9C4A-A5868E32AF3C}"/>
                      </a:ext>
                    </a:extLst>
                  </p:cNvPr>
                  <p:cNvSpPr/>
                  <p:nvPr/>
                </p:nvSpPr>
                <p:spPr>
                  <a:xfrm>
                    <a:off x="1094975" y="1768132"/>
                    <a:ext cx="6887277" cy="189237"/>
                  </a:xfrm>
                  <a:prstGeom prst="rect">
                    <a:avLst/>
                  </a:prstGeom>
                </p:spPr>
                <p:txBody>
                  <a:bodyPr wrap="square" anchor="t">
                    <a:spAutoFit/>
                  </a:bodyPr>
                  <a:lstStyle/>
                  <a:p>
                    <a:pPr lvl="0">
                      <a:buClr>
                        <a:schemeClr val="bg2"/>
                      </a:buClr>
                      <a:defRPr/>
                    </a:pPr>
                    <a:r>
                      <a:rPr lang="en-US" sz="1200" dirty="0">
                        <a:solidFill>
                          <a:schemeClr val="bg2"/>
                        </a:solidFill>
                        <a:latin typeface="Arial" panose="020B0604020202020204" pitchFamily="34" charset="0"/>
                        <a:ea typeface="Source Sans Pro" panose="020B0503030403020204" pitchFamily="34" charset="0"/>
                        <a:cs typeface="Arial" panose="020B0604020202020204" pitchFamily="34" charset="0"/>
                      </a:rPr>
                      <a:t>Both compete to produce realistic data </a:t>
                    </a:r>
                  </a:p>
                </p:txBody>
              </p:sp>
              <p:grpSp>
                <p:nvGrpSpPr>
                  <p:cNvPr id="33" name="Group 32">
                    <a:extLst>
                      <a:ext uri="{FF2B5EF4-FFF2-40B4-BE49-F238E27FC236}">
                        <a16:creationId xmlns:a16="http://schemas.microsoft.com/office/drawing/2014/main" id="{67B21AD5-B26A-0FA4-98ED-5D851637FDA9}"/>
                      </a:ext>
                    </a:extLst>
                  </p:cNvPr>
                  <p:cNvGrpSpPr/>
                  <p:nvPr/>
                </p:nvGrpSpPr>
                <p:grpSpPr>
                  <a:xfrm>
                    <a:off x="758787" y="1842379"/>
                    <a:ext cx="323987" cy="65878"/>
                    <a:chOff x="758787" y="1842379"/>
                    <a:chExt cx="323987" cy="65878"/>
                  </a:xfrm>
                </p:grpSpPr>
                <p:cxnSp>
                  <p:nvCxnSpPr>
                    <p:cNvPr id="34" name="Straight Connector 33">
                      <a:extLst>
                        <a:ext uri="{FF2B5EF4-FFF2-40B4-BE49-F238E27FC236}">
                          <a16:creationId xmlns:a16="http://schemas.microsoft.com/office/drawing/2014/main" id="{6C549D3B-3FCB-6E83-08F7-698CE6B14DC8}"/>
                        </a:ext>
                      </a:extLst>
                    </p:cNvPr>
                    <p:cNvCxnSpPr>
                      <a:cxnSpLocks/>
                    </p:cNvCxnSpPr>
                    <p:nvPr/>
                  </p:nvCxnSpPr>
                  <p:spPr>
                    <a:xfrm>
                      <a:off x="806549" y="1875318"/>
                      <a:ext cx="276225" cy="0"/>
                    </a:xfrm>
                    <a:prstGeom prst="line">
                      <a:avLst/>
                    </a:prstGeom>
                    <a:ln>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9F60586-B27E-118C-FDE5-A2F86A4A958C}"/>
                        </a:ext>
                      </a:extLst>
                    </p:cNvPr>
                    <p:cNvSpPr/>
                    <p:nvPr/>
                  </p:nvSpPr>
                  <p:spPr>
                    <a:xfrm>
                      <a:off x="758787" y="1842379"/>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grpSp>
        </p:grpSp>
      </p:grpSp>
      <p:grpSp>
        <p:nvGrpSpPr>
          <p:cNvPr id="161" name="Group 160">
            <a:extLst>
              <a:ext uri="{FF2B5EF4-FFF2-40B4-BE49-F238E27FC236}">
                <a16:creationId xmlns:a16="http://schemas.microsoft.com/office/drawing/2014/main" id="{CB6B63FB-DAFC-8C65-C6E8-05FD770E1D20}"/>
              </a:ext>
            </a:extLst>
          </p:cNvPr>
          <p:cNvGrpSpPr/>
          <p:nvPr/>
        </p:nvGrpSpPr>
        <p:grpSpPr>
          <a:xfrm>
            <a:off x="1074225" y="5110868"/>
            <a:ext cx="4995214" cy="2333970"/>
            <a:chOff x="223087" y="4057323"/>
            <a:chExt cx="4995214" cy="2333970"/>
          </a:xfrm>
        </p:grpSpPr>
        <p:grpSp>
          <p:nvGrpSpPr>
            <p:cNvPr id="67" name="Group 66">
              <a:extLst>
                <a:ext uri="{FF2B5EF4-FFF2-40B4-BE49-F238E27FC236}">
                  <a16:creationId xmlns:a16="http://schemas.microsoft.com/office/drawing/2014/main" id="{AAA3B3DE-C300-1211-E801-A34184FE8E87}"/>
                </a:ext>
              </a:extLst>
            </p:cNvPr>
            <p:cNvGrpSpPr/>
            <p:nvPr/>
          </p:nvGrpSpPr>
          <p:grpSpPr>
            <a:xfrm>
              <a:off x="223087" y="4057323"/>
              <a:ext cx="4995214" cy="2333970"/>
              <a:chOff x="426916" y="4104433"/>
              <a:chExt cx="4995214" cy="2333970"/>
            </a:xfrm>
          </p:grpSpPr>
          <p:sp>
            <p:nvSpPr>
              <p:cNvPr id="108" name="Rectangle 107">
                <a:extLst>
                  <a:ext uri="{FF2B5EF4-FFF2-40B4-BE49-F238E27FC236}">
                    <a16:creationId xmlns:a16="http://schemas.microsoft.com/office/drawing/2014/main" id="{B1B28997-6AA1-7E6C-D2B8-2879A3C78021}"/>
                  </a:ext>
                </a:extLst>
              </p:cNvPr>
              <p:cNvSpPr/>
              <p:nvPr/>
            </p:nvSpPr>
            <p:spPr>
              <a:xfrm>
                <a:off x="426916" y="4104433"/>
                <a:ext cx="4995214" cy="2333970"/>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1478FCB9-64F8-B8C1-90F2-8A7178719DA8}"/>
                  </a:ext>
                </a:extLst>
              </p:cNvPr>
              <p:cNvGrpSpPr/>
              <p:nvPr/>
            </p:nvGrpSpPr>
            <p:grpSpPr>
              <a:xfrm>
                <a:off x="555205" y="4233224"/>
                <a:ext cx="4738637" cy="2189418"/>
                <a:chOff x="555205" y="4233224"/>
                <a:chExt cx="4738637" cy="2189418"/>
              </a:xfrm>
            </p:grpSpPr>
            <p:grpSp>
              <p:nvGrpSpPr>
                <p:cNvPr id="110" name="Group 109">
                  <a:extLst>
                    <a:ext uri="{FF2B5EF4-FFF2-40B4-BE49-F238E27FC236}">
                      <a16:creationId xmlns:a16="http://schemas.microsoft.com/office/drawing/2014/main" id="{0626211E-8AE8-B53D-3A61-44142233AB47}"/>
                    </a:ext>
                  </a:extLst>
                </p:cNvPr>
                <p:cNvGrpSpPr/>
                <p:nvPr/>
              </p:nvGrpSpPr>
              <p:grpSpPr>
                <a:xfrm>
                  <a:off x="555205" y="4233224"/>
                  <a:ext cx="4738637" cy="2076389"/>
                  <a:chOff x="555582" y="4233224"/>
                  <a:chExt cx="4738637" cy="2076389"/>
                </a:xfrm>
              </p:grpSpPr>
              <p:grpSp>
                <p:nvGrpSpPr>
                  <p:cNvPr id="126" name="Group 125">
                    <a:extLst>
                      <a:ext uri="{FF2B5EF4-FFF2-40B4-BE49-F238E27FC236}">
                        <a16:creationId xmlns:a16="http://schemas.microsoft.com/office/drawing/2014/main" id="{E4AC38E3-B463-E7C4-34E9-7C7675754E67}"/>
                      </a:ext>
                    </a:extLst>
                  </p:cNvPr>
                  <p:cNvGrpSpPr/>
                  <p:nvPr/>
                </p:nvGrpSpPr>
                <p:grpSpPr>
                  <a:xfrm>
                    <a:off x="555582" y="4233224"/>
                    <a:ext cx="1344677" cy="2076389"/>
                    <a:chOff x="5815466" y="1484644"/>
                    <a:chExt cx="1102024" cy="2076389"/>
                  </a:xfrm>
                </p:grpSpPr>
                <p:sp>
                  <p:nvSpPr>
                    <p:cNvPr id="138" name="Rectangle: Rounded Corners 137">
                      <a:extLst>
                        <a:ext uri="{FF2B5EF4-FFF2-40B4-BE49-F238E27FC236}">
                          <a16:creationId xmlns:a16="http://schemas.microsoft.com/office/drawing/2014/main" id="{D5F373D8-EAE8-AE3B-58EF-A198AF7AE085}"/>
                        </a:ext>
                      </a:extLst>
                    </p:cNvPr>
                    <p:cNvSpPr/>
                    <p:nvPr/>
                  </p:nvSpPr>
                  <p:spPr>
                    <a:xfrm>
                      <a:off x="5848610" y="1484644"/>
                      <a:ext cx="1035737" cy="2076389"/>
                    </a:xfrm>
                    <a:prstGeom prst="roundRect">
                      <a:avLst>
                        <a:gd name="adj" fmla="val 7344"/>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DF1EF23A-8856-0BF1-B9B2-6D7372652B83}"/>
                        </a:ext>
                      </a:extLst>
                    </p:cNvPr>
                    <p:cNvGrpSpPr/>
                    <p:nvPr/>
                  </p:nvGrpSpPr>
                  <p:grpSpPr>
                    <a:xfrm>
                      <a:off x="5815466" y="1509244"/>
                      <a:ext cx="1102024" cy="1969548"/>
                      <a:chOff x="5815466" y="1509244"/>
                      <a:chExt cx="1102024" cy="1969548"/>
                    </a:xfrm>
                  </p:grpSpPr>
                  <p:grpSp>
                    <p:nvGrpSpPr>
                      <p:cNvPr id="140" name="Group 139">
                        <a:extLst>
                          <a:ext uri="{FF2B5EF4-FFF2-40B4-BE49-F238E27FC236}">
                            <a16:creationId xmlns:a16="http://schemas.microsoft.com/office/drawing/2014/main" id="{E514DDCD-5EAD-832E-B1A7-5ED0AE16CB20}"/>
                          </a:ext>
                        </a:extLst>
                      </p:cNvPr>
                      <p:cNvGrpSpPr/>
                      <p:nvPr/>
                    </p:nvGrpSpPr>
                    <p:grpSpPr>
                      <a:xfrm>
                        <a:off x="6358985" y="3360769"/>
                        <a:ext cx="14988" cy="118023"/>
                        <a:chOff x="6088506" y="3335959"/>
                        <a:chExt cx="14988" cy="118023"/>
                      </a:xfrm>
                    </p:grpSpPr>
                    <p:sp>
                      <p:nvSpPr>
                        <p:cNvPr id="142" name="Oval 141">
                          <a:extLst>
                            <a:ext uri="{FF2B5EF4-FFF2-40B4-BE49-F238E27FC236}">
                              <a16:creationId xmlns:a16="http://schemas.microsoft.com/office/drawing/2014/main" id="{CBF062B6-F944-E339-0A2B-284B92218436}"/>
                            </a:ext>
                          </a:extLst>
                        </p:cNvPr>
                        <p:cNvSpPr/>
                        <p:nvPr/>
                      </p:nvSpPr>
                      <p:spPr>
                        <a:xfrm>
                          <a:off x="6088506" y="34316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91B6E9E-14B6-C170-1342-B5874F59EABB}"/>
                            </a:ext>
                          </a:extLst>
                        </p:cNvPr>
                        <p:cNvSpPr/>
                        <p:nvPr/>
                      </p:nvSpPr>
                      <p:spPr>
                        <a:xfrm>
                          <a:off x="6088506" y="338380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BFFABC3F-F4EA-BB10-B452-5C4B8E461E91}"/>
                            </a:ext>
                          </a:extLst>
                        </p:cNvPr>
                        <p:cNvSpPr/>
                        <p:nvPr/>
                      </p:nvSpPr>
                      <p:spPr>
                        <a:xfrm>
                          <a:off x="6088506" y="33359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Rectangle 140">
                        <a:extLst>
                          <a:ext uri="{FF2B5EF4-FFF2-40B4-BE49-F238E27FC236}">
                            <a16:creationId xmlns:a16="http://schemas.microsoft.com/office/drawing/2014/main" id="{B18A8396-DEF2-EEEB-6D56-306F5C3F49F5}"/>
                          </a:ext>
                        </a:extLst>
                      </p:cNvPr>
                      <p:cNvSpPr/>
                      <p:nvPr/>
                    </p:nvSpPr>
                    <p:spPr>
                      <a:xfrm>
                        <a:off x="5815466" y="1509244"/>
                        <a:ext cx="1102024" cy="2308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Training Data</a:t>
                        </a:r>
                      </a:p>
                    </p:txBody>
                  </p:sp>
                </p:grpSp>
              </p:grpSp>
              <p:grpSp>
                <p:nvGrpSpPr>
                  <p:cNvPr id="127" name="Group 126">
                    <a:extLst>
                      <a:ext uri="{FF2B5EF4-FFF2-40B4-BE49-F238E27FC236}">
                        <a16:creationId xmlns:a16="http://schemas.microsoft.com/office/drawing/2014/main" id="{DED88B54-2D89-28BD-9A86-1FF8A7A01059}"/>
                      </a:ext>
                    </a:extLst>
                  </p:cNvPr>
                  <p:cNvGrpSpPr/>
                  <p:nvPr/>
                </p:nvGrpSpPr>
                <p:grpSpPr>
                  <a:xfrm>
                    <a:off x="2274979" y="4233224"/>
                    <a:ext cx="1263795" cy="2076389"/>
                    <a:chOff x="5848610" y="1484644"/>
                    <a:chExt cx="1035737" cy="2076389"/>
                  </a:xfrm>
                </p:grpSpPr>
                <p:sp>
                  <p:nvSpPr>
                    <p:cNvPr id="136" name="Rectangle: Rounded Corners 135">
                      <a:extLst>
                        <a:ext uri="{FF2B5EF4-FFF2-40B4-BE49-F238E27FC236}">
                          <a16:creationId xmlns:a16="http://schemas.microsoft.com/office/drawing/2014/main" id="{03B66B50-ED7B-3112-6A97-5616B71FEE32}"/>
                        </a:ext>
                      </a:extLst>
                    </p:cNvPr>
                    <p:cNvSpPr/>
                    <p:nvPr/>
                  </p:nvSpPr>
                  <p:spPr>
                    <a:xfrm>
                      <a:off x="5848610" y="1484644"/>
                      <a:ext cx="1035737" cy="2076389"/>
                    </a:xfrm>
                    <a:prstGeom prst="roundRect">
                      <a:avLst>
                        <a:gd name="adj" fmla="val 7344"/>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21E86E97-DC03-3DC7-C4A4-638851264917}"/>
                        </a:ext>
                      </a:extLst>
                    </p:cNvPr>
                    <p:cNvSpPr/>
                    <p:nvPr/>
                  </p:nvSpPr>
                  <p:spPr>
                    <a:xfrm>
                      <a:off x="5911095" y="2292006"/>
                      <a:ext cx="910764" cy="46166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Generative model</a:t>
                      </a:r>
                    </a:p>
                  </p:txBody>
                </p:sp>
              </p:grpSp>
              <p:grpSp>
                <p:nvGrpSpPr>
                  <p:cNvPr id="128" name="Group 127">
                    <a:extLst>
                      <a:ext uri="{FF2B5EF4-FFF2-40B4-BE49-F238E27FC236}">
                        <a16:creationId xmlns:a16="http://schemas.microsoft.com/office/drawing/2014/main" id="{BE21C554-49CA-F3A3-8128-6A0356D3F294}"/>
                      </a:ext>
                    </a:extLst>
                  </p:cNvPr>
                  <p:cNvGrpSpPr/>
                  <p:nvPr/>
                </p:nvGrpSpPr>
                <p:grpSpPr>
                  <a:xfrm>
                    <a:off x="3913484" y="4233224"/>
                    <a:ext cx="1380735" cy="2076389"/>
                    <a:chOff x="5802222" y="1484644"/>
                    <a:chExt cx="1131576" cy="2076389"/>
                  </a:xfrm>
                </p:grpSpPr>
                <p:sp>
                  <p:nvSpPr>
                    <p:cNvPr id="129" name="Rectangle: Rounded Corners 128">
                      <a:extLst>
                        <a:ext uri="{FF2B5EF4-FFF2-40B4-BE49-F238E27FC236}">
                          <a16:creationId xmlns:a16="http://schemas.microsoft.com/office/drawing/2014/main" id="{24560BB6-5A0C-A7D6-1B44-46C5CB903F44}"/>
                        </a:ext>
                      </a:extLst>
                    </p:cNvPr>
                    <p:cNvSpPr/>
                    <p:nvPr/>
                  </p:nvSpPr>
                  <p:spPr>
                    <a:xfrm>
                      <a:off x="5848610" y="1484644"/>
                      <a:ext cx="1035737" cy="2076389"/>
                    </a:xfrm>
                    <a:prstGeom prst="roundRect">
                      <a:avLst>
                        <a:gd name="adj" fmla="val 7344"/>
                      </a:avLst>
                    </a:prstGeom>
                    <a:no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BA1CAF8E-579E-453A-0C98-09BEDD7C3769}"/>
                        </a:ext>
                      </a:extLst>
                    </p:cNvPr>
                    <p:cNvGrpSpPr/>
                    <p:nvPr/>
                  </p:nvGrpSpPr>
                  <p:grpSpPr>
                    <a:xfrm>
                      <a:off x="5802222" y="1509244"/>
                      <a:ext cx="1131576" cy="1969548"/>
                      <a:chOff x="5802222" y="1509244"/>
                      <a:chExt cx="1131576" cy="1969548"/>
                    </a:xfrm>
                  </p:grpSpPr>
                  <p:grpSp>
                    <p:nvGrpSpPr>
                      <p:cNvPr id="131" name="Group 130">
                        <a:extLst>
                          <a:ext uri="{FF2B5EF4-FFF2-40B4-BE49-F238E27FC236}">
                            <a16:creationId xmlns:a16="http://schemas.microsoft.com/office/drawing/2014/main" id="{003BE5C6-8B5F-F436-639C-A9C8E7D6A315}"/>
                          </a:ext>
                        </a:extLst>
                      </p:cNvPr>
                      <p:cNvGrpSpPr/>
                      <p:nvPr/>
                    </p:nvGrpSpPr>
                    <p:grpSpPr>
                      <a:xfrm>
                        <a:off x="6358984" y="3360769"/>
                        <a:ext cx="14989" cy="118023"/>
                        <a:chOff x="6088505" y="3335959"/>
                        <a:chExt cx="14989" cy="118023"/>
                      </a:xfrm>
                    </p:grpSpPr>
                    <p:sp>
                      <p:nvSpPr>
                        <p:cNvPr id="133" name="Oval 132">
                          <a:extLst>
                            <a:ext uri="{FF2B5EF4-FFF2-40B4-BE49-F238E27FC236}">
                              <a16:creationId xmlns:a16="http://schemas.microsoft.com/office/drawing/2014/main" id="{3B9444ED-4EC6-6EFE-7605-83FDF34290ED}"/>
                            </a:ext>
                          </a:extLst>
                        </p:cNvPr>
                        <p:cNvSpPr/>
                        <p:nvPr/>
                      </p:nvSpPr>
                      <p:spPr>
                        <a:xfrm>
                          <a:off x="6088506" y="34316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6FE47DD-6C4C-02B3-1181-5DDE527B4B53}"/>
                            </a:ext>
                          </a:extLst>
                        </p:cNvPr>
                        <p:cNvSpPr/>
                        <p:nvPr/>
                      </p:nvSpPr>
                      <p:spPr>
                        <a:xfrm>
                          <a:off x="6088505" y="338380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468659D-D406-F779-BF39-33AC8220E683}"/>
                            </a:ext>
                          </a:extLst>
                        </p:cNvPr>
                        <p:cNvSpPr/>
                        <p:nvPr/>
                      </p:nvSpPr>
                      <p:spPr>
                        <a:xfrm>
                          <a:off x="6088506" y="3335959"/>
                          <a:ext cx="14988" cy="223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AAF76459-305D-1362-2095-524BB7460CFC}"/>
                          </a:ext>
                        </a:extLst>
                      </p:cNvPr>
                      <p:cNvSpPr/>
                      <p:nvPr/>
                    </p:nvSpPr>
                    <p:spPr>
                      <a:xfrm>
                        <a:off x="5802222" y="1509244"/>
                        <a:ext cx="1131576" cy="230832"/>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2"/>
                            </a:solidFill>
                            <a:effectLst/>
                            <a:uLnTx/>
                            <a:uFillTx/>
                            <a:latin typeface="Georgia" panose="02040502050405020303" pitchFamily="18" charset="0"/>
                            <a:cs typeface="Aharoni" panose="02010803020104030203" pitchFamily="2" charset="-79"/>
                          </a:rPr>
                          <a:t>Generated Samples</a:t>
                        </a:r>
                      </a:p>
                    </p:txBody>
                  </p:sp>
                </p:grpSp>
              </p:grpSp>
            </p:grpSp>
            <p:grpSp>
              <p:nvGrpSpPr>
                <p:cNvPr id="111" name="Group 110">
                  <a:extLst>
                    <a:ext uri="{FF2B5EF4-FFF2-40B4-BE49-F238E27FC236}">
                      <a16:creationId xmlns:a16="http://schemas.microsoft.com/office/drawing/2014/main" id="{C313ACA8-82DE-3BF5-96AA-396EC51E9B4D}"/>
                    </a:ext>
                  </a:extLst>
                </p:cNvPr>
                <p:cNvGrpSpPr/>
                <p:nvPr/>
              </p:nvGrpSpPr>
              <p:grpSpPr>
                <a:xfrm>
                  <a:off x="1512442" y="5065875"/>
                  <a:ext cx="2519952" cy="1356767"/>
                  <a:chOff x="1512442" y="5065875"/>
                  <a:chExt cx="2519952" cy="1356767"/>
                </a:xfrm>
              </p:grpSpPr>
              <p:grpSp>
                <p:nvGrpSpPr>
                  <p:cNvPr id="112" name="Group 111">
                    <a:extLst>
                      <a:ext uri="{FF2B5EF4-FFF2-40B4-BE49-F238E27FC236}">
                        <a16:creationId xmlns:a16="http://schemas.microsoft.com/office/drawing/2014/main" id="{12852A82-8BFC-DDD0-C2CB-F10CC4970651}"/>
                      </a:ext>
                    </a:extLst>
                  </p:cNvPr>
                  <p:cNvGrpSpPr/>
                  <p:nvPr/>
                </p:nvGrpSpPr>
                <p:grpSpPr>
                  <a:xfrm>
                    <a:off x="1800805" y="5065875"/>
                    <a:ext cx="539312" cy="202405"/>
                    <a:chOff x="1800805" y="4945303"/>
                    <a:chExt cx="539312" cy="202405"/>
                  </a:xfrm>
                </p:grpSpPr>
                <p:cxnSp>
                  <p:nvCxnSpPr>
                    <p:cNvPr id="124" name="Straight Connector 123">
                      <a:extLst>
                        <a:ext uri="{FF2B5EF4-FFF2-40B4-BE49-F238E27FC236}">
                          <a16:creationId xmlns:a16="http://schemas.microsoft.com/office/drawing/2014/main" id="{999B6DD5-A549-2272-733B-BE81EA2F9F07}"/>
                        </a:ext>
                      </a:extLst>
                    </p:cNvPr>
                    <p:cNvCxnSpPr>
                      <a:cxnSpLocks/>
                    </p:cNvCxnSpPr>
                    <p:nvPr/>
                  </p:nvCxnSpPr>
                  <p:spPr>
                    <a:xfrm>
                      <a:off x="1861682" y="5147708"/>
                      <a:ext cx="390981" cy="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43DD1AEA-795A-1C83-929B-D7E60E79ECEF}"/>
                        </a:ext>
                      </a:extLst>
                    </p:cNvPr>
                    <p:cNvSpPr/>
                    <p:nvPr/>
                  </p:nvSpPr>
                  <p:spPr>
                    <a:xfrm>
                      <a:off x="1800805" y="4945303"/>
                      <a:ext cx="539312" cy="20005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Training</a:t>
                      </a:r>
                    </a:p>
                  </p:txBody>
                </p:sp>
              </p:grpSp>
              <p:grpSp>
                <p:nvGrpSpPr>
                  <p:cNvPr id="113" name="Group 112">
                    <a:extLst>
                      <a:ext uri="{FF2B5EF4-FFF2-40B4-BE49-F238E27FC236}">
                        <a16:creationId xmlns:a16="http://schemas.microsoft.com/office/drawing/2014/main" id="{2B273B63-FD25-4916-9444-CD85DE759CBD}"/>
                      </a:ext>
                    </a:extLst>
                  </p:cNvPr>
                  <p:cNvGrpSpPr/>
                  <p:nvPr/>
                </p:nvGrpSpPr>
                <p:grpSpPr>
                  <a:xfrm>
                    <a:off x="3473028" y="5065875"/>
                    <a:ext cx="559366" cy="811007"/>
                    <a:chOff x="3473028" y="5065875"/>
                    <a:chExt cx="559366" cy="811007"/>
                  </a:xfrm>
                </p:grpSpPr>
                <p:grpSp>
                  <p:nvGrpSpPr>
                    <p:cNvPr id="118" name="Group 117">
                      <a:extLst>
                        <a:ext uri="{FF2B5EF4-FFF2-40B4-BE49-F238E27FC236}">
                          <a16:creationId xmlns:a16="http://schemas.microsoft.com/office/drawing/2014/main" id="{4D2EF421-57EB-30E8-8C65-BB09D3951D4B}"/>
                        </a:ext>
                      </a:extLst>
                    </p:cNvPr>
                    <p:cNvGrpSpPr/>
                    <p:nvPr/>
                  </p:nvGrpSpPr>
                  <p:grpSpPr>
                    <a:xfrm>
                      <a:off x="3473028" y="5065875"/>
                      <a:ext cx="559366" cy="202405"/>
                      <a:chOff x="1791281" y="4945303"/>
                      <a:chExt cx="559366" cy="202405"/>
                    </a:xfrm>
                  </p:grpSpPr>
                  <p:cxnSp>
                    <p:nvCxnSpPr>
                      <p:cNvPr id="122" name="Straight Connector 121">
                        <a:extLst>
                          <a:ext uri="{FF2B5EF4-FFF2-40B4-BE49-F238E27FC236}">
                            <a16:creationId xmlns:a16="http://schemas.microsoft.com/office/drawing/2014/main" id="{EF54B0DA-5E95-9C82-F7FE-948C2E636648}"/>
                          </a:ext>
                        </a:extLst>
                      </p:cNvPr>
                      <p:cNvCxnSpPr>
                        <a:cxnSpLocks/>
                      </p:cNvCxnSpPr>
                      <p:nvPr/>
                    </p:nvCxnSpPr>
                    <p:spPr>
                      <a:xfrm>
                        <a:off x="1861682" y="5147708"/>
                        <a:ext cx="390981" cy="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A8F5007-B161-4F7F-CC64-4F8A88B0E634}"/>
                          </a:ext>
                        </a:extLst>
                      </p:cNvPr>
                      <p:cNvSpPr/>
                      <p:nvPr/>
                    </p:nvSpPr>
                    <p:spPr>
                      <a:xfrm>
                        <a:off x="1791281" y="4945303"/>
                        <a:ext cx="559366" cy="200055"/>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Sampling</a:t>
                        </a:r>
                      </a:p>
                    </p:txBody>
                  </p:sp>
                </p:grpSp>
                <p:grpSp>
                  <p:nvGrpSpPr>
                    <p:cNvPr id="119" name="Group 118">
                      <a:extLst>
                        <a:ext uri="{FF2B5EF4-FFF2-40B4-BE49-F238E27FC236}">
                          <a16:creationId xmlns:a16="http://schemas.microsoft.com/office/drawing/2014/main" id="{13BE4707-4DEC-BC54-0168-C54AEA17E8F9}"/>
                        </a:ext>
                      </a:extLst>
                    </p:cNvPr>
                    <p:cNvGrpSpPr/>
                    <p:nvPr/>
                  </p:nvGrpSpPr>
                  <p:grpSpPr>
                    <a:xfrm>
                      <a:off x="3473028" y="5267843"/>
                      <a:ext cx="559366" cy="609039"/>
                      <a:chOff x="1779376" y="4946580"/>
                      <a:chExt cx="559366" cy="609039"/>
                    </a:xfrm>
                  </p:grpSpPr>
                  <p:cxnSp>
                    <p:nvCxnSpPr>
                      <p:cNvPr id="120" name="Straight Connector 119">
                        <a:extLst>
                          <a:ext uri="{FF2B5EF4-FFF2-40B4-BE49-F238E27FC236}">
                            <a16:creationId xmlns:a16="http://schemas.microsoft.com/office/drawing/2014/main" id="{CCE80EF1-4226-ABDB-76DA-DD9FDF9F65B6}"/>
                          </a:ext>
                        </a:extLst>
                      </p:cNvPr>
                      <p:cNvCxnSpPr>
                        <a:cxnSpLocks/>
                      </p:cNvCxnSpPr>
                      <p:nvPr/>
                    </p:nvCxnSpPr>
                    <p:spPr>
                      <a:xfrm>
                        <a:off x="2057173" y="4946580"/>
                        <a:ext cx="0" cy="304283"/>
                      </a:xfrm>
                      <a:prstGeom prst="line">
                        <a:avLst/>
                      </a:prstGeom>
                      <a:ln cap="sq">
                        <a:solidFill>
                          <a:schemeClr val="bg2"/>
                        </a:solidFill>
                        <a:tailEnd type="non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79ECC1E9-8F5F-C3D1-8D97-E35972548ECF}"/>
                          </a:ext>
                        </a:extLst>
                      </p:cNvPr>
                      <p:cNvSpPr/>
                      <p:nvPr/>
                    </p:nvSpPr>
                    <p:spPr>
                      <a:xfrm>
                        <a:off x="1779376" y="5247842"/>
                        <a:ext cx="559366"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Random noise</a:t>
                        </a:r>
                      </a:p>
                    </p:txBody>
                  </p:sp>
                </p:grpSp>
              </p:grpSp>
              <p:grpSp>
                <p:nvGrpSpPr>
                  <p:cNvPr id="114" name="Group 113">
                    <a:extLst>
                      <a:ext uri="{FF2B5EF4-FFF2-40B4-BE49-F238E27FC236}">
                        <a16:creationId xmlns:a16="http://schemas.microsoft.com/office/drawing/2014/main" id="{F20C4018-AEEE-B431-F848-64005215DB4A}"/>
                      </a:ext>
                    </a:extLst>
                  </p:cNvPr>
                  <p:cNvGrpSpPr/>
                  <p:nvPr/>
                </p:nvGrpSpPr>
                <p:grpSpPr>
                  <a:xfrm>
                    <a:off x="1512442" y="6044082"/>
                    <a:ext cx="880340" cy="378560"/>
                    <a:chOff x="1793231" y="5065646"/>
                    <a:chExt cx="880340" cy="378560"/>
                  </a:xfrm>
                </p:grpSpPr>
                <p:cxnSp>
                  <p:nvCxnSpPr>
                    <p:cNvPr id="115" name="Straight Connector 114">
                      <a:extLst>
                        <a:ext uri="{FF2B5EF4-FFF2-40B4-BE49-F238E27FC236}">
                          <a16:creationId xmlns:a16="http://schemas.microsoft.com/office/drawing/2014/main" id="{3DE321B9-4678-0294-FBD9-D706A7E7FE57}"/>
                        </a:ext>
                      </a:extLst>
                    </p:cNvPr>
                    <p:cNvCxnSpPr>
                      <a:cxnSpLocks/>
                    </p:cNvCxnSpPr>
                    <p:nvPr/>
                  </p:nvCxnSpPr>
                  <p:spPr>
                    <a:xfrm flipV="1">
                      <a:off x="1793231" y="5065646"/>
                      <a:ext cx="0" cy="183290"/>
                    </a:xfrm>
                    <a:prstGeom prst="line">
                      <a:avLst/>
                    </a:prstGeom>
                    <a:ln cap="sq">
                      <a:solidFill>
                        <a:schemeClr val="bg2"/>
                      </a:solidFill>
                      <a:tailEnd type="stealth"/>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11C5AF5D-3D09-E98B-6FB3-F02E0DCE98FC}"/>
                        </a:ext>
                      </a:extLst>
                    </p:cNvPr>
                    <p:cNvSpPr/>
                    <p:nvPr/>
                  </p:nvSpPr>
                  <p:spPr>
                    <a:xfrm>
                      <a:off x="2026994" y="5136429"/>
                      <a:ext cx="646577"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bg2"/>
                          </a:solidFill>
                          <a:effectLst/>
                          <a:uLnTx/>
                          <a:uFillTx/>
                          <a:latin typeface="Arial" panose="020B0604020202020204" pitchFamily="34" charset="0"/>
                          <a:cs typeface="Arial" panose="020B0604020202020204" pitchFamily="34" charset="0"/>
                        </a:rPr>
                        <a:t>An observation</a:t>
                      </a:r>
                    </a:p>
                  </p:txBody>
                </p:sp>
                <p:cxnSp>
                  <p:nvCxnSpPr>
                    <p:cNvPr id="117" name="Straight Connector 116">
                      <a:extLst>
                        <a:ext uri="{FF2B5EF4-FFF2-40B4-BE49-F238E27FC236}">
                          <a16:creationId xmlns:a16="http://schemas.microsoft.com/office/drawing/2014/main" id="{7DDEE392-53CF-584F-DF4A-F7AB7E594024}"/>
                        </a:ext>
                      </a:extLst>
                    </p:cNvPr>
                    <p:cNvCxnSpPr>
                      <a:cxnSpLocks/>
                    </p:cNvCxnSpPr>
                    <p:nvPr/>
                  </p:nvCxnSpPr>
                  <p:spPr>
                    <a:xfrm>
                      <a:off x="1793608" y="5254395"/>
                      <a:ext cx="444568" cy="0"/>
                    </a:xfrm>
                    <a:prstGeom prst="line">
                      <a:avLst/>
                    </a:prstGeom>
                    <a:ln cap="sq">
                      <a:solidFill>
                        <a:schemeClr val="bg2"/>
                      </a:solidFill>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160" name="Group 159">
              <a:extLst>
                <a:ext uri="{FF2B5EF4-FFF2-40B4-BE49-F238E27FC236}">
                  <a16:creationId xmlns:a16="http://schemas.microsoft.com/office/drawing/2014/main" id="{C94D80AC-2C0A-C7E7-2C4B-1CB2EE429E3A}"/>
                </a:ext>
              </a:extLst>
            </p:cNvPr>
            <p:cNvGrpSpPr/>
            <p:nvPr/>
          </p:nvGrpSpPr>
          <p:grpSpPr>
            <a:xfrm>
              <a:off x="576598" y="4462068"/>
              <a:ext cx="4462075" cy="1518206"/>
              <a:chOff x="576598" y="4462068"/>
              <a:chExt cx="4462075" cy="1518206"/>
            </a:xfrm>
          </p:grpSpPr>
          <p:pic>
            <p:nvPicPr>
              <p:cNvPr id="145" name="Picture Placeholder 91" descr="A horse standing in a field&#10;&#10;Description automatically generated with medium confidence">
                <a:extLst>
                  <a:ext uri="{FF2B5EF4-FFF2-40B4-BE49-F238E27FC236}">
                    <a16:creationId xmlns:a16="http://schemas.microsoft.com/office/drawing/2014/main" id="{C10F43A8-7938-B84C-540F-C06CC2A0F8A8}"/>
                  </a:ext>
                </a:extLst>
              </p:cNvPr>
              <p:cNvPicPr>
                <a:picLocks noChangeAspect="1"/>
              </p:cNvPicPr>
              <p:nvPr/>
            </p:nvPicPr>
            <p:blipFill rotWithShape="1">
              <a:blip r:embed="rId5" cstate="email">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rcRect/>
              <a:stretch/>
            </p:blipFill>
            <p:spPr>
              <a:xfrm>
                <a:off x="576598" y="446206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6" name="Picture Placeholder 94" descr="A picture containing looking, standing, mammal, outdoor&#10;&#10;Description automatically generated">
                <a:extLst>
                  <a:ext uri="{FF2B5EF4-FFF2-40B4-BE49-F238E27FC236}">
                    <a16:creationId xmlns:a16="http://schemas.microsoft.com/office/drawing/2014/main" id="{33DC88C2-447D-07A0-B2E2-437B0697E29F}"/>
                  </a:ext>
                </a:extLst>
              </p:cNvPr>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a:ext>
                </a:extLst>
              </a:blip>
              <a:srcRect/>
              <a:stretch/>
            </p:blipFill>
            <p:spPr>
              <a:xfrm>
                <a:off x="1146394" y="446206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7" name="Picture Placeholder 113" descr="A brown horse in a field&#10;&#10;Description automatically generated with low confidence">
                <a:extLst>
                  <a:ext uri="{FF2B5EF4-FFF2-40B4-BE49-F238E27FC236}">
                    <a16:creationId xmlns:a16="http://schemas.microsoft.com/office/drawing/2014/main" id="{F2AF12FC-B974-B061-0CF5-ECF34FAF9F72}"/>
                  </a:ext>
                </a:extLst>
              </p:cNvPr>
              <p:cNvPicPr>
                <a:picLocks noChangeAspect="1"/>
              </p:cNvPicPr>
              <p:nvPr/>
            </p:nvPicPr>
            <p:blipFill rotWithShape="1">
              <a:blip r:embed="rId9" cstate="email">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a:off x="576598" y="498288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8" name="Picture Placeholder 120" descr="A picture containing horse, brown, standing, mammal&#10;&#10;Description automatically generated">
                <a:extLst>
                  <a:ext uri="{FF2B5EF4-FFF2-40B4-BE49-F238E27FC236}">
                    <a16:creationId xmlns:a16="http://schemas.microsoft.com/office/drawing/2014/main" id="{8BE8B13A-95DC-5603-E333-4FAF45C9E515}"/>
                  </a:ext>
                </a:extLst>
              </p:cNvPr>
              <p:cNvPicPr>
                <a:picLocks noChangeAspect="1"/>
              </p:cNvPicPr>
              <p:nvPr/>
            </p:nvPicPr>
            <p:blipFill rotWithShape="1">
              <a:blip r:embed="rId11" cstate="email">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a:ext>
                </a:extLst>
              </a:blip>
              <a:srcRect/>
              <a:stretch/>
            </p:blipFill>
            <p:spPr>
              <a:xfrm>
                <a:off x="1146394" y="498288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49" name="Picture Placeholder 127" descr="A brown horse with a black halter&#10;&#10;Description automatically generated with medium confidence">
                <a:extLst>
                  <a:ext uri="{FF2B5EF4-FFF2-40B4-BE49-F238E27FC236}">
                    <a16:creationId xmlns:a16="http://schemas.microsoft.com/office/drawing/2014/main" id="{C4870A26-EA68-E65A-A8E8-BA365DB241F3}"/>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a:ext>
                </a:extLst>
              </a:blip>
              <a:srcRect/>
              <a:stretch/>
            </p:blipFill>
            <p:spPr>
              <a:xfrm>
                <a:off x="576598" y="5503709"/>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0" name="Picture Placeholder 129" descr="A couple of horses stand near each other&#10;&#10;Description automatically generated with medium confidence">
                <a:extLst>
                  <a:ext uri="{FF2B5EF4-FFF2-40B4-BE49-F238E27FC236}">
                    <a16:creationId xmlns:a16="http://schemas.microsoft.com/office/drawing/2014/main" id="{0BB58543-116B-F296-A1AA-4C089FF69CEA}"/>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a:ext>
                </a:extLst>
              </a:blip>
              <a:srcRect/>
              <a:stretch/>
            </p:blipFill>
            <p:spPr>
              <a:xfrm>
                <a:off x="1146394"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1" name="Picture Placeholder 144" descr="A horse running in front of a building&#10;&#10;Description automatically generated with medium confidence">
                <a:extLst>
                  <a:ext uri="{FF2B5EF4-FFF2-40B4-BE49-F238E27FC236}">
                    <a16:creationId xmlns:a16="http://schemas.microsoft.com/office/drawing/2014/main" id="{45E37B09-7888-2D18-D702-CED35B913545}"/>
                  </a:ext>
                </a:extLst>
              </p:cNvPr>
              <p:cNvPicPr>
                <a:picLocks noChangeAspect="1"/>
              </p:cNvPicPr>
              <p:nvPr/>
            </p:nvPicPr>
            <p:blipFill rotWithShape="1">
              <a:blip r:embed="rId17" cstate="email">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a:ext>
                </a:extLst>
              </a:blip>
              <a:srcRect/>
              <a:stretch/>
            </p:blipFill>
            <p:spPr>
              <a:xfrm>
                <a:off x="4520455" y="446206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2" name="Picture Placeholder 163" descr="A horse standing in a field&#10;&#10;Description automatically generated with medium confidence">
                <a:extLst>
                  <a:ext uri="{FF2B5EF4-FFF2-40B4-BE49-F238E27FC236}">
                    <a16:creationId xmlns:a16="http://schemas.microsoft.com/office/drawing/2014/main" id="{33E2E3C8-1335-E106-29C7-EB749BC82DD7}"/>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saturation sat="66000"/>
                        </a14:imgEffect>
                      </a14:imgLayer>
                    </a14:imgProps>
                  </a:ext>
                  <a:ext uri="{28A0092B-C50C-407E-A947-70E740481C1C}">
                    <a14:useLocalDpi xmlns:a14="http://schemas.microsoft.com/office/drawing/2010/main"/>
                  </a:ext>
                </a:extLst>
              </a:blip>
              <a:srcRect/>
              <a:stretch/>
            </p:blipFill>
            <p:spPr>
              <a:xfrm>
                <a:off x="4520455" y="498288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3" name="Picture Placeholder 167" descr="A horse with a harness&#10;&#10;Description automatically generated with low confidence">
                <a:extLst>
                  <a:ext uri="{FF2B5EF4-FFF2-40B4-BE49-F238E27FC236}">
                    <a16:creationId xmlns:a16="http://schemas.microsoft.com/office/drawing/2014/main" id="{BD890813-EFE2-4386-F295-C6D9C85B3AC1}"/>
                  </a:ext>
                </a:extLst>
              </p:cNvPr>
              <p:cNvPicPr>
                <a:picLocks noChangeAspect="1"/>
              </p:cNvPicPr>
              <p:nvPr/>
            </p:nvPicPr>
            <p:blipFill rotWithShape="1">
              <a:blip r:embed="rId21" cstate="email">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a:ext>
                </a:extLst>
              </a:blip>
              <a:srcRect/>
              <a:stretch/>
            </p:blipFill>
            <p:spPr>
              <a:xfrm>
                <a:off x="4520455"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4" name="Picture Placeholder 138" descr="A picture containing grass, outdoor, horse, mammal&#10;&#10;Description automatically generated">
                <a:extLst>
                  <a:ext uri="{FF2B5EF4-FFF2-40B4-BE49-F238E27FC236}">
                    <a16:creationId xmlns:a16="http://schemas.microsoft.com/office/drawing/2014/main" id="{FEC906C1-5C4C-BC46-C442-B6845FB24A96}"/>
                  </a:ext>
                </a:extLst>
              </p:cNvPr>
              <p:cNvPicPr>
                <a:picLocks noChangeAspect="1"/>
              </p:cNvPicPr>
              <p:nvPr/>
            </p:nvPicPr>
            <p:blipFill rotWithShape="1">
              <a:blip r:embed="rId23" cstate="email">
                <a:extLst>
                  <a:ext uri="{BEBA8EAE-BF5A-486C-A8C5-ECC9F3942E4B}">
                    <a14:imgProps xmlns:a14="http://schemas.microsoft.com/office/drawing/2010/main">
                      <a14:imgLayer r:embed="rId24">
                        <a14:imgEffect>
                          <a14:saturation sat="66000"/>
                        </a14:imgEffect>
                      </a14:imgLayer>
                    </a14:imgProps>
                  </a:ext>
                  <a:ext uri="{28A0092B-C50C-407E-A947-70E740481C1C}">
                    <a14:useLocalDpi xmlns:a14="http://schemas.microsoft.com/office/drawing/2010/main"/>
                  </a:ext>
                </a:extLst>
              </a:blip>
              <a:srcRect/>
              <a:stretch/>
            </p:blipFill>
            <p:spPr>
              <a:xfrm>
                <a:off x="3950660" y="446206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5" name="Picture Placeholder 161" descr="A white horse standing in a field&#10;&#10;Description automatically generated with medium confidence">
                <a:extLst>
                  <a:ext uri="{FF2B5EF4-FFF2-40B4-BE49-F238E27FC236}">
                    <a16:creationId xmlns:a16="http://schemas.microsoft.com/office/drawing/2014/main" id="{622DF93E-37B3-3282-0D10-D39D76A2F926}"/>
                  </a:ext>
                </a:extLst>
              </p:cNvPr>
              <p:cNvPicPr>
                <a:picLocks noChangeAspect="1"/>
              </p:cNvPicPr>
              <p:nvPr/>
            </p:nvPicPr>
            <p:blipFill rotWithShape="1">
              <a:blip r:embed="rId25" cstate="email">
                <a:extLst>
                  <a:ext uri="{BEBA8EAE-BF5A-486C-A8C5-ECC9F3942E4B}">
                    <a14:imgProps xmlns:a14="http://schemas.microsoft.com/office/drawing/2010/main">
                      <a14:imgLayer r:embed="rId26">
                        <a14:imgEffect>
                          <a14:saturation sat="66000"/>
                        </a14:imgEffect>
                      </a14:imgLayer>
                    </a14:imgProps>
                  </a:ext>
                  <a:ext uri="{28A0092B-C50C-407E-A947-70E740481C1C}">
                    <a14:useLocalDpi xmlns:a14="http://schemas.microsoft.com/office/drawing/2010/main"/>
                  </a:ext>
                </a:extLst>
              </a:blip>
              <a:srcRect/>
              <a:stretch/>
            </p:blipFill>
            <p:spPr>
              <a:xfrm>
                <a:off x="3950660" y="498288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pic>
            <p:nvPicPr>
              <p:cNvPr id="156" name="Picture Placeholder 165" descr="A horse running in a field&#10;&#10;Description automatically generated with medium confidence">
                <a:extLst>
                  <a:ext uri="{FF2B5EF4-FFF2-40B4-BE49-F238E27FC236}">
                    <a16:creationId xmlns:a16="http://schemas.microsoft.com/office/drawing/2014/main" id="{D4C12981-65BC-528A-99B6-A830CB1A25B2}"/>
                  </a:ext>
                </a:extLst>
              </p:cNvPr>
              <p:cNvPicPr>
                <a:picLocks noChangeAspect="1"/>
              </p:cNvPicPr>
              <p:nvPr/>
            </p:nvPicPr>
            <p:blipFill rotWithShape="1">
              <a:blip r:embed="rId27" cstate="email">
                <a:extLst>
                  <a:ext uri="{BEBA8EAE-BF5A-486C-A8C5-ECC9F3942E4B}">
                    <a14:imgProps xmlns:a14="http://schemas.microsoft.com/office/drawing/2010/main">
                      <a14:imgLayer r:embed="rId28">
                        <a14:imgEffect>
                          <a14:saturation sat="66000"/>
                        </a14:imgEffect>
                      </a14:imgLayer>
                    </a14:imgProps>
                  </a:ext>
                  <a:ext uri="{28A0092B-C50C-407E-A947-70E740481C1C}">
                    <a14:useLocalDpi xmlns:a14="http://schemas.microsoft.com/office/drawing/2010/main"/>
                  </a:ext>
                </a:extLst>
              </a:blip>
              <a:srcRect/>
              <a:stretch/>
            </p:blipFill>
            <p:spPr>
              <a:xfrm>
                <a:off x="3950660" y="5503708"/>
                <a:ext cx="518218" cy="476565"/>
              </a:xfrm>
              <a:custGeom>
                <a:avLst/>
                <a:gdLst>
                  <a:gd name="connsiteX0" fmla="*/ 0 w 518218"/>
                  <a:gd name="connsiteY0" fmla="*/ 0 h 476565"/>
                  <a:gd name="connsiteX1" fmla="*/ 518218 w 518218"/>
                  <a:gd name="connsiteY1" fmla="*/ 0 h 476565"/>
                  <a:gd name="connsiteX2" fmla="*/ 518218 w 518218"/>
                  <a:gd name="connsiteY2" fmla="*/ 476565 h 476565"/>
                  <a:gd name="connsiteX3" fmla="*/ 0 w 518218"/>
                  <a:gd name="connsiteY3" fmla="*/ 476565 h 476565"/>
                </a:gdLst>
                <a:ahLst/>
                <a:cxnLst>
                  <a:cxn ang="0">
                    <a:pos x="connsiteX0" y="connsiteY0"/>
                  </a:cxn>
                  <a:cxn ang="0">
                    <a:pos x="connsiteX1" y="connsiteY1"/>
                  </a:cxn>
                  <a:cxn ang="0">
                    <a:pos x="connsiteX2" y="connsiteY2"/>
                  </a:cxn>
                  <a:cxn ang="0">
                    <a:pos x="connsiteX3" y="connsiteY3"/>
                  </a:cxn>
                </a:cxnLst>
                <a:rect l="l" t="t" r="r" b="b"/>
                <a:pathLst>
                  <a:path w="518218" h="476565">
                    <a:moveTo>
                      <a:pt x="0" y="0"/>
                    </a:moveTo>
                    <a:lnTo>
                      <a:pt x="518218" y="0"/>
                    </a:lnTo>
                    <a:lnTo>
                      <a:pt x="518218" y="476565"/>
                    </a:lnTo>
                    <a:lnTo>
                      <a:pt x="0" y="476565"/>
                    </a:lnTo>
                    <a:close/>
                  </a:path>
                </a:pathLst>
              </a:custGeom>
            </p:spPr>
          </p:pic>
        </p:grpSp>
      </p:grpSp>
      <p:grpSp>
        <p:nvGrpSpPr>
          <p:cNvPr id="159" name="Group 158">
            <a:extLst>
              <a:ext uri="{FF2B5EF4-FFF2-40B4-BE49-F238E27FC236}">
                <a16:creationId xmlns:a16="http://schemas.microsoft.com/office/drawing/2014/main" id="{D32FB3A8-7946-E5F3-DD73-D4DCEB080BE9}"/>
              </a:ext>
            </a:extLst>
          </p:cNvPr>
          <p:cNvGrpSpPr/>
          <p:nvPr/>
        </p:nvGrpSpPr>
        <p:grpSpPr>
          <a:xfrm>
            <a:off x="6643192" y="5038337"/>
            <a:ext cx="3927652" cy="2389054"/>
            <a:chOff x="5368185" y="4073084"/>
            <a:chExt cx="2991179" cy="2389054"/>
          </a:xfrm>
        </p:grpSpPr>
        <p:grpSp>
          <p:nvGrpSpPr>
            <p:cNvPr id="69" name="Group 68">
              <a:extLst>
                <a:ext uri="{FF2B5EF4-FFF2-40B4-BE49-F238E27FC236}">
                  <a16:creationId xmlns:a16="http://schemas.microsoft.com/office/drawing/2014/main" id="{CC354B17-5FAD-25CB-3244-47410A147E4A}"/>
                </a:ext>
              </a:extLst>
            </p:cNvPr>
            <p:cNvGrpSpPr/>
            <p:nvPr/>
          </p:nvGrpSpPr>
          <p:grpSpPr>
            <a:xfrm>
              <a:off x="5368185" y="4073084"/>
              <a:ext cx="2991179" cy="2389054"/>
              <a:chOff x="5459019" y="4047624"/>
              <a:chExt cx="2991179" cy="2389054"/>
            </a:xfrm>
          </p:grpSpPr>
          <p:sp>
            <p:nvSpPr>
              <p:cNvPr id="70" name="Rectangle 69">
                <a:extLst>
                  <a:ext uri="{FF2B5EF4-FFF2-40B4-BE49-F238E27FC236}">
                    <a16:creationId xmlns:a16="http://schemas.microsoft.com/office/drawing/2014/main" id="{40EAA1C9-6850-0927-4D88-74E8BE6FDA2A}"/>
                  </a:ext>
                </a:extLst>
              </p:cNvPr>
              <p:cNvSpPr/>
              <p:nvPr/>
            </p:nvSpPr>
            <p:spPr>
              <a:xfrm>
                <a:off x="5459019" y="4047624"/>
                <a:ext cx="2991179" cy="2318209"/>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85AD71D-67C4-B30D-8A60-C5A7F928DF59}"/>
                  </a:ext>
                </a:extLst>
              </p:cNvPr>
              <p:cNvGrpSpPr/>
              <p:nvPr/>
            </p:nvGrpSpPr>
            <p:grpSpPr>
              <a:xfrm>
                <a:off x="5541179" y="4160726"/>
                <a:ext cx="2824780" cy="2275952"/>
                <a:chOff x="5531134" y="4101807"/>
                <a:chExt cx="2824780" cy="2275952"/>
              </a:xfrm>
            </p:grpSpPr>
            <p:grpSp>
              <p:nvGrpSpPr>
                <p:cNvPr id="72" name="Group 71">
                  <a:extLst>
                    <a:ext uri="{FF2B5EF4-FFF2-40B4-BE49-F238E27FC236}">
                      <a16:creationId xmlns:a16="http://schemas.microsoft.com/office/drawing/2014/main" id="{836B7CC5-E514-6E0E-5907-0209773486B4}"/>
                    </a:ext>
                  </a:extLst>
                </p:cNvPr>
                <p:cNvGrpSpPr/>
                <p:nvPr/>
              </p:nvGrpSpPr>
              <p:grpSpPr>
                <a:xfrm>
                  <a:off x="5847422" y="4248818"/>
                  <a:ext cx="2508492" cy="2128941"/>
                  <a:chOff x="5847422" y="4248818"/>
                  <a:chExt cx="2508492" cy="2128941"/>
                </a:xfrm>
              </p:grpSpPr>
              <p:grpSp>
                <p:nvGrpSpPr>
                  <p:cNvPr id="74" name="Group 73">
                    <a:extLst>
                      <a:ext uri="{FF2B5EF4-FFF2-40B4-BE49-F238E27FC236}">
                        <a16:creationId xmlns:a16="http://schemas.microsoft.com/office/drawing/2014/main" id="{86C71971-7E2F-46D3-4D65-E1C79457CD59}"/>
                      </a:ext>
                    </a:extLst>
                  </p:cNvPr>
                  <p:cNvGrpSpPr/>
                  <p:nvPr/>
                </p:nvGrpSpPr>
                <p:grpSpPr>
                  <a:xfrm>
                    <a:off x="5847422" y="4680389"/>
                    <a:ext cx="2456138" cy="1697370"/>
                    <a:chOff x="5814081" y="4680389"/>
                    <a:chExt cx="2456138" cy="1697370"/>
                  </a:xfrm>
                </p:grpSpPr>
                <p:sp>
                  <p:nvSpPr>
                    <p:cNvPr id="87" name="Rectangle 86">
                      <a:extLst>
                        <a:ext uri="{FF2B5EF4-FFF2-40B4-BE49-F238E27FC236}">
                          <a16:creationId xmlns:a16="http://schemas.microsoft.com/office/drawing/2014/main" id="{C8C9F7F7-CA82-12D9-31CE-D8535897E752}"/>
                        </a:ext>
                      </a:extLst>
                    </p:cNvPr>
                    <p:cNvSpPr/>
                    <p:nvPr/>
                  </p:nvSpPr>
                  <p:spPr>
                    <a:xfrm>
                      <a:off x="6589372" y="5608318"/>
                      <a:ext cx="1680847" cy="769441"/>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Training data is utilized to then develop different new images of horses shown in “Generated samples”</a:t>
                      </a:r>
                    </a:p>
                  </p:txBody>
                </p:sp>
                <p:grpSp>
                  <p:nvGrpSpPr>
                    <p:cNvPr id="88" name="Group 87">
                      <a:extLst>
                        <a:ext uri="{FF2B5EF4-FFF2-40B4-BE49-F238E27FC236}">
                          <a16:creationId xmlns:a16="http://schemas.microsoft.com/office/drawing/2014/main" id="{A97C128E-4031-7928-B94F-D3DDD19A5F6D}"/>
                        </a:ext>
                      </a:extLst>
                    </p:cNvPr>
                    <p:cNvGrpSpPr/>
                    <p:nvPr/>
                  </p:nvGrpSpPr>
                  <p:grpSpPr>
                    <a:xfrm>
                      <a:off x="5814081" y="4680389"/>
                      <a:ext cx="781207" cy="1253255"/>
                      <a:chOff x="5814081" y="4680389"/>
                      <a:chExt cx="781207" cy="1253255"/>
                    </a:xfrm>
                  </p:grpSpPr>
                  <p:grpSp>
                    <p:nvGrpSpPr>
                      <p:cNvPr id="89" name="Group 88">
                        <a:extLst>
                          <a:ext uri="{FF2B5EF4-FFF2-40B4-BE49-F238E27FC236}">
                            <a16:creationId xmlns:a16="http://schemas.microsoft.com/office/drawing/2014/main" id="{42A33DCF-3286-2D4B-C1A2-C1BD14423387}"/>
                          </a:ext>
                        </a:extLst>
                      </p:cNvPr>
                      <p:cNvGrpSpPr/>
                      <p:nvPr/>
                    </p:nvGrpSpPr>
                    <p:grpSpPr>
                      <a:xfrm>
                        <a:off x="5814081" y="4680389"/>
                        <a:ext cx="733999" cy="1220316"/>
                        <a:chOff x="6113595" y="5131594"/>
                        <a:chExt cx="733999" cy="1220316"/>
                      </a:xfrm>
                    </p:grpSpPr>
                    <p:cxnSp>
                      <p:nvCxnSpPr>
                        <p:cNvPr id="91" name="Straight Connector 90">
                          <a:extLst>
                            <a:ext uri="{FF2B5EF4-FFF2-40B4-BE49-F238E27FC236}">
                              <a16:creationId xmlns:a16="http://schemas.microsoft.com/office/drawing/2014/main" id="{CB9D2441-F32F-F0AA-559E-129B04FCB8FE}"/>
                            </a:ext>
                          </a:extLst>
                        </p:cNvPr>
                        <p:cNvCxnSpPr>
                          <a:cxnSpLocks/>
                        </p:cNvCxnSpPr>
                        <p:nvPr/>
                      </p:nvCxnSpPr>
                      <p:spPr>
                        <a:xfrm>
                          <a:off x="6113595" y="5131594"/>
                          <a:ext cx="0" cy="1220316"/>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48180A4-EF91-B2E5-FC5D-0735363C6118}"/>
                            </a:ext>
                          </a:extLst>
                        </p:cNvPr>
                        <p:cNvCxnSpPr>
                          <a:cxnSpLocks/>
                        </p:cNvCxnSpPr>
                        <p:nvPr/>
                      </p:nvCxnSpPr>
                      <p:spPr>
                        <a:xfrm flipH="1">
                          <a:off x="6118357" y="6351910"/>
                          <a:ext cx="729237"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sp>
                    <p:nvSpPr>
                      <p:cNvPr id="90" name="Oval 89">
                        <a:extLst>
                          <a:ext uri="{FF2B5EF4-FFF2-40B4-BE49-F238E27FC236}">
                            <a16:creationId xmlns:a16="http://schemas.microsoft.com/office/drawing/2014/main" id="{D24D5D08-D63B-E171-F73D-E61C0B92845A}"/>
                          </a:ext>
                        </a:extLst>
                      </p:cNvPr>
                      <p:cNvSpPr/>
                      <p:nvPr/>
                    </p:nvSpPr>
                    <p:spPr>
                      <a:xfrm>
                        <a:off x="6529410" y="5867766"/>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5" name="Group 74">
                    <a:extLst>
                      <a:ext uri="{FF2B5EF4-FFF2-40B4-BE49-F238E27FC236}">
                        <a16:creationId xmlns:a16="http://schemas.microsoft.com/office/drawing/2014/main" id="{FB3F5F47-41C0-5637-96EA-A4778B628C2B}"/>
                      </a:ext>
                    </a:extLst>
                  </p:cNvPr>
                  <p:cNvGrpSpPr/>
                  <p:nvPr/>
                </p:nvGrpSpPr>
                <p:grpSpPr>
                  <a:xfrm>
                    <a:off x="6051714" y="4405306"/>
                    <a:ext cx="2304200" cy="1061870"/>
                    <a:chOff x="5742643" y="5209519"/>
                    <a:chExt cx="2304200" cy="1061870"/>
                  </a:xfrm>
                </p:grpSpPr>
                <p:sp>
                  <p:nvSpPr>
                    <p:cNvPr id="81" name="Rectangle 80">
                      <a:extLst>
                        <a:ext uri="{FF2B5EF4-FFF2-40B4-BE49-F238E27FC236}">
                          <a16:creationId xmlns:a16="http://schemas.microsoft.com/office/drawing/2014/main" id="{45AA350F-897A-54CA-AF6C-5137FE52B34C}"/>
                        </a:ext>
                      </a:extLst>
                    </p:cNvPr>
                    <p:cNvSpPr/>
                    <p:nvPr/>
                  </p:nvSpPr>
                  <p:spPr>
                    <a:xfrm>
                      <a:off x="6313643" y="5671225"/>
                      <a:ext cx="1733200" cy="600164"/>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Model is trained to capture complex relationship among different pixels of horses’ images </a:t>
                      </a:r>
                    </a:p>
                  </p:txBody>
                </p:sp>
                <p:grpSp>
                  <p:nvGrpSpPr>
                    <p:cNvPr id="82" name="Group 81">
                      <a:extLst>
                        <a:ext uri="{FF2B5EF4-FFF2-40B4-BE49-F238E27FC236}">
                          <a16:creationId xmlns:a16="http://schemas.microsoft.com/office/drawing/2014/main" id="{BE54D293-7490-61CB-EC67-FFE4DC27498E}"/>
                        </a:ext>
                      </a:extLst>
                    </p:cNvPr>
                    <p:cNvGrpSpPr/>
                    <p:nvPr/>
                  </p:nvGrpSpPr>
                  <p:grpSpPr>
                    <a:xfrm>
                      <a:off x="5742643" y="5209519"/>
                      <a:ext cx="576915" cy="725477"/>
                      <a:chOff x="5742643" y="5209519"/>
                      <a:chExt cx="576915" cy="725477"/>
                    </a:xfrm>
                  </p:grpSpPr>
                  <p:grpSp>
                    <p:nvGrpSpPr>
                      <p:cNvPr id="83" name="Group 82">
                        <a:extLst>
                          <a:ext uri="{FF2B5EF4-FFF2-40B4-BE49-F238E27FC236}">
                            <a16:creationId xmlns:a16="http://schemas.microsoft.com/office/drawing/2014/main" id="{A6DDF1E0-6B8A-A1FC-350D-06F1D22DC5A3}"/>
                          </a:ext>
                        </a:extLst>
                      </p:cNvPr>
                      <p:cNvGrpSpPr/>
                      <p:nvPr/>
                    </p:nvGrpSpPr>
                    <p:grpSpPr>
                      <a:xfrm>
                        <a:off x="5742643" y="5209519"/>
                        <a:ext cx="534174" cy="692538"/>
                        <a:chOff x="6042157" y="5660724"/>
                        <a:chExt cx="534174" cy="692538"/>
                      </a:xfrm>
                    </p:grpSpPr>
                    <p:cxnSp>
                      <p:nvCxnSpPr>
                        <p:cNvPr id="85" name="Straight Connector 84">
                          <a:extLst>
                            <a:ext uri="{FF2B5EF4-FFF2-40B4-BE49-F238E27FC236}">
                              <a16:creationId xmlns:a16="http://schemas.microsoft.com/office/drawing/2014/main" id="{748C75A1-4D2D-0FAA-C48B-1336CE5902D4}"/>
                            </a:ext>
                          </a:extLst>
                        </p:cNvPr>
                        <p:cNvCxnSpPr>
                          <a:cxnSpLocks/>
                        </p:cNvCxnSpPr>
                        <p:nvPr/>
                      </p:nvCxnSpPr>
                      <p:spPr>
                        <a:xfrm>
                          <a:off x="6042157" y="5660724"/>
                          <a:ext cx="0" cy="692538"/>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D29D7B4-E058-04A3-BF01-7237EAAC8946}"/>
                            </a:ext>
                          </a:extLst>
                        </p:cNvPr>
                        <p:cNvCxnSpPr>
                          <a:cxnSpLocks/>
                        </p:cNvCxnSpPr>
                        <p:nvPr/>
                      </p:nvCxnSpPr>
                      <p:spPr>
                        <a:xfrm flipH="1">
                          <a:off x="6042157" y="6353262"/>
                          <a:ext cx="534174"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grpSp>
                  <p:sp>
                    <p:nvSpPr>
                      <p:cNvPr id="84" name="Oval 83">
                        <a:extLst>
                          <a:ext uri="{FF2B5EF4-FFF2-40B4-BE49-F238E27FC236}">
                            <a16:creationId xmlns:a16="http://schemas.microsoft.com/office/drawing/2014/main" id="{0837F25D-04BE-4D0A-470C-D0C39D9DABAB}"/>
                          </a:ext>
                        </a:extLst>
                      </p:cNvPr>
                      <p:cNvSpPr/>
                      <p:nvPr/>
                    </p:nvSpPr>
                    <p:spPr>
                      <a:xfrm>
                        <a:off x="6253680" y="5869118"/>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a:extLst>
                      <a:ext uri="{FF2B5EF4-FFF2-40B4-BE49-F238E27FC236}">
                        <a16:creationId xmlns:a16="http://schemas.microsoft.com/office/drawing/2014/main" id="{0D9643D0-2FB4-46B0-6897-6FA8635380EA}"/>
                      </a:ext>
                    </a:extLst>
                  </p:cNvPr>
                  <p:cNvGrpSpPr/>
                  <p:nvPr/>
                </p:nvGrpSpPr>
                <p:grpSpPr>
                  <a:xfrm>
                    <a:off x="6155312" y="4248818"/>
                    <a:ext cx="2200601" cy="430887"/>
                    <a:chOff x="5809318" y="5794062"/>
                    <a:chExt cx="2200601" cy="430887"/>
                  </a:xfrm>
                </p:grpSpPr>
                <p:sp>
                  <p:nvSpPr>
                    <p:cNvPr id="77" name="Rectangle 76">
                      <a:extLst>
                        <a:ext uri="{FF2B5EF4-FFF2-40B4-BE49-F238E27FC236}">
                          <a16:creationId xmlns:a16="http://schemas.microsoft.com/office/drawing/2014/main" id="{52DD3059-78B6-C968-DACC-59F0C057A53B}"/>
                        </a:ext>
                      </a:extLst>
                    </p:cNvPr>
                    <p:cNvSpPr/>
                    <p:nvPr/>
                  </p:nvSpPr>
                  <p:spPr>
                    <a:xfrm>
                      <a:off x="6276719" y="5794062"/>
                      <a:ext cx="1733200" cy="430887"/>
                    </a:xfrm>
                    <a:prstGeom prst="rect">
                      <a:avLst/>
                    </a:prstGeom>
                  </p:spPr>
                  <p:txBody>
                    <a:bodyPr wrap="square" anchor="t">
                      <a:spAutoFit/>
                    </a:bodyPr>
                    <a:lstStyle/>
                    <a:p>
                      <a:pPr lvl="0">
                        <a:buClr>
                          <a:schemeClr val="bg2"/>
                        </a:buClr>
                        <a:defRPr/>
                      </a:pPr>
                      <a:r>
                        <a:rPr lang="en-US" sz="1100" dirty="0">
                          <a:solidFill>
                            <a:schemeClr val="bg2"/>
                          </a:solidFill>
                          <a:latin typeface="Arial" panose="020B0604020202020204" pitchFamily="34" charset="0"/>
                          <a:ea typeface="Source Sans Pro" panose="020B0503030403020204" pitchFamily="34" charset="0"/>
                          <a:cs typeface="Arial" panose="020B0604020202020204" pitchFamily="34" charset="0"/>
                        </a:rPr>
                        <a:t>Training datasets comprise of distinct images of horses </a:t>
                      </a:r>
                    </a:p>
                  </p:txBody>
                </p:sp>
                <p:grpSp>
                  <p:nvGrpSpPr>
                    <p:cNvPr id="78" name="Group 77">
                      <a:extLst>
                        <a:ext uri="{FF2B5EF4-FFF2-40B4-BE49-F238E27FC236}">
                          <a16:creationId xmlns:a16="http://schemas.microsoft.com/office/drawing/2014/main" id="{2787E7F3-E9D4-4635-311D-FCC5FA325853}"/>
                        </a:ext>
                      </a:extLst>
                    </p:cNvPr>
                    <p:cNvGrpSpPr/>
                    <p:nvPr/>
                  </p:nvGrpSpPr>
                  <p:grpSpPr>
                    <a:xfrm>
                      <a:off x="5809318" y="5930222"/>
                      <a:ext cx="473317" cy="65878"/>
                      <a:chOff x="5809318" y="5930222"/>
                      <a:chExt cx="473317" cy="65878"/>
                    </a:xfrm>
                  </p:grpSpPr>
                  <p:cxnSp>
                    <p:nvCxnSpPr>
                      <p:cNvPr id="79" name="Straight Connector 78">
                        <a:extLst>
                          <a:ext uri="{FF2B5EF4-FFF2-40B4-BE49-F238E27FC236}">
                            <a16:creationId xmlns:a16="http://schemas.microsoft.com/office/drawing/2014/main" id="{8210F0F2-1C16-4C99-8343-7F2F2F3D6E69}"/>
                          </a:ext>
                        </a:extLst>
                      </p:cNvPr>
                      <p:cNvCxnSpPr>
                        <a:cxnSpLocks/>
                      </p:cNvCxnSpPr>
                      <p:nvPr/>
                    </p:nvCxnSpPr>
                    <p:spPr>
                      <a:xfrm flipH="1">
                        <a:off x="5809318" y="5963161"/>
                        <a:ext cx="426109" cy="0"/>
                      </a:xfrm>
                      <a:prstGeom prst="line">
                        <a:avLst/>
                      </a:prstGeom>
                      <a:ln cap="sq">
                        <a:solidFill>
                          <a:schemeClr val="bg2">
                            <a:alpha val="20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F0794A2-32A3-30BD-8205-40E7F26207BF}"/>
                          </a:ext>
                        </a:extLst>
                      </p:cNvPr>
                      <p:cNvSpPr/>
                      <p:nvPr/>
                    </p:nvSpPr>
                    <p:spPr>
                      <a:xfrm>
                        <a:off x="6216757" y="5930222"/>
                        <a:ext cx="65878" cy="658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73" name="Oval 72">
                  <a:extLst>
                    <a:ext uri="{FF2B5EF4-FFF2-40B4-BE49-F238E27FC236}">
                      <a16:creationId xmlns:a16="http://schemas.microsoft.com/office/drawing/2014/main" id="{27694428-6A7A-D656-09D1-A516A40ED322}"/>
                    </a:ext>
                  </a:extLst>
                </p:cNvPr>
                <p:cNvSpPr/>
                <p:nvPr/>
              </p:nvSpPr>
              <p:spPr>
                <a:xfrm>
                  <a:off x="5531134" y="4101807"/>
                  <a:ext cx="632576" cy="6325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57" name="Picture Placeholder 170" descr="A white horse with a black mane&#10;&#10;Description automatically generated with medium confidence">
              <a:extLst>
                <a:ext uri="{FF2B5EF4-FFF2-40B4-BE49-F238E27FC236}">
                  <a16:creationId xmlns:a16="http://schemas.microsoft.com/office/drawing/2014/main" id="{A3F42E3A-BA3C-DFD2-E8CB-233DC47F2C8B}"/>
                </a:ext>
              </a:extLst>
            </p:cNvPr>
            <p:cNvPicPr>
              <a:picLocks noChangeAspect="1"/>
            </p:cNvPicPr>
            <p:nvPr/>
          </p:nvPicPr>
          <p:blipFill>
            <a:blip r:embed="rId29" cstate="email">
              <a:extLst>
                <a:ext uri="{BEBA8EAE-BF5A-486C-A8C5-ECC9F3942E4B}">
                  <a14:imgProps xmlns:a14="http://schemas.microsoft.com/office/drawing/2010/main">
                    <a14:imgLayer r:embed="rId30">
                      <a14:imgEffect>
                        <a14:saturation sat="66000"/>
                      </a14:imgEffect>
                    </a14:imgLayer>
                  </a14:imgProps>
                </a:ext>
                <a:ext uri="{28A0092B-C50C-407E-A947-70E740481C1C}">
                  <a14:useLocalDpi xmlns:a14="http://schemas.microsoft.com/office/drawing/2010/main"/>
                </a:ext>
              </a:extLst>
            </a:blip>
            <a:srcRect/>
            <a:stretch>
              <a:fillRect/>
            </a:stretch>
          </p:blipFill>
          <p:spPr>
            <a:xfrm>
              <a:off x="5505238" y="4253224"/>
              <a:ext cx="522790" cy="522790"/>
            </a:xfrm>
            <a:custGeom>
              <a:avLst/>
              <a:gdLst>
                <a:gd name="connsiteX0" fmla="*/ 261395 w 522790"/>
                <a:gd name="connsiteY0" fmla="*/ 0 h 522790"/>
                <a:gd name="connsiteX1" fmla="*/ 522790 w 522790"/>
                <a:gd name="connsiteY1" fmla="*/ 261395 h 522790"/>
                <a:gd name="connsiteX2" fmla="*/ 261395 w 522790"/>
                <a:gd name="connsiteY2" fmla="*/ 522790 h 522790"/>
                <a:gd name="connsiteX3" fmla="*/ 0 w 522790"/>
                <a:gd name="connsiteY3" fmla="*/ 261395 h 522790"/>
                <a:gd name="connsiteX4" fmla="*/ 261395 w 522790"/>
                <a:gd name="connsiteY4" fmla="*/ 0 h 522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790" h="522790">
                  <a:moveTo>
                    <a:pt x="261395" y="0"/>
                  </a:moveTo>
                  <a:cubicBezTo>
                    <a:pt x="405759" y="0"/>
                    <a:pt x="522790" y="117031"/>
                    <a:pt x="522790" y="261395"/>
                  </a:cubicBezTo>
                  <a:cubicBezTo>
                    <a:pt x="522790" y="405759"/>
                    <a:pt x="405759" y="522790"/>
                    <a:pt x="261395" y="522790"/>
                  </a:cubicBezTo>
                  <a:cubicBezTo>
                    <a:pt x="117031" y="522790"/>
                    <a:pt x="0" y="405759"/>
                    <a:pt x="0" y="261395"/>
                  </a:cubicBezTo>
                  <a:cubicBezTo>
                    <a:pt x="0" y="117031"/>
                    <a:pt x="117031" y="0"/>
                    <a:pt x="261395" y="0"/>
                  </a:cubicBezTo>
                  <a:close/>
                </a:path>
              </a:pathLst>
            </a:custGeom>
          </p:spPr>
        </p:pic>
      </p:grpSp>
    </p:spTree>
    <p:extLst>
      <p:ext uri="{BB962C8B-B14F-4D97-AF65-F5344CB8AC3E}">
        <p14:creationId xmlns:p14="http://schemas.microsoft.com/office/powerpoint/2010/main" val="267382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833199" y="878324"/>
            <a:ext cx="555498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What is Generative AI?</a:t>
            </a:r>
            <a:endParaRPr lang="en-US" sz="4374" dirty="0"/>
          </a:p>
        </p:txBody>
      </p:sp>
      <p:sp>
        <p:nvSpPr>
          <p:cNvPr id="5" name="Shape 3"/>
          <p:cNvSpPr/>
          <p:nvPr/>
        </p:nvSpPr>
        <p:spPr>
          <a:xfrm>
            <a:off x="833199" y="2079546"/>
            <a:ext cx="499943" cy="499943"/>
          </a:xfrm>
          <a:prstGeom prst="roundRect">
            <a:avLst>
              <a:gd name="adj" fmla="val 26667"/>
            </a:avLst>
          </a:prstGeom>
          <a:solidFill>
            <a:srgbClr val="282C32"/>
          </a:solidFill>
          <a:ln/>
        </p:spPr>
        <p:txBody>
          <a:bodyPr/>
          <a:lstStyle/>
          <a:p>
            <a:endParaRPr lang="en-IN"/>
          </a:p>
        </p:txBody>
      </p:sp>
      <p:sp>
        <p:nvSpPr>
          <p:cNvPr id="6" name="Text 4"/>
          <p:cNvSpPr/>
          <p:nvPr/>
        </p:nvSpPr>
        <p:spPr>
          <a:xfrm>
            <a:off x="1025962" y="2121218"/>
            <a:ext cx="11430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1</a:t>
            </a:r>
            <a:endParaRPr lang="en-US" sz="2624" dirty="0"/>
          </a:p>
        </p:txBody>
      </p:sp>
      <p:sp>
        <p:nvSpPr>
          <p:cNvPr id="7" name="Text 5"/>
          <p:cNvSpPr/>
          <p:nvPr/>
        </p:nvSpPr>
        <p:spPr>
          <a:xfrm>
            <a:off x="1555313" y="2155865"/>
            <a:ext cx="259080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Creative Potential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8" name="Text 6"/>
          <p:cNvSpPr/>
          <p:nvPr/>
        </p:nvSpPr>
        <p:spPr>
          <a:xfrm>
            <a:off x="1555313" y="2740462"/>
            <a:ext cx="2905601" cy="2487811"/>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refers to machine learning algorithms that can create unique and original content, including images, music, and text.</a:t>
            </a:r>
            <a:endParaRPr lang="en-US" sz="1750" dirty="0"/>
          </a:p>
        </p:txBody>
      </p:sp>
      <p:sp>
        <p:nvSpPr>
          <p:cNvPr id="9" name="Shape 7"/>
          <p:cNvSpPr/>
          <p:nvPr/>
        </p:nvSpPr>
        <p:spPr>
          <a:xfrm>
            <a:off x="4683085" y="2079546"/>
            <a:ext cx="499943" cy="499943"/>
          </a:xfrm>
          <a:prstGeom prst="roundRect">
            <a:avLst>
              <a:gd name="adj" fmla="val 26667"/>
            </a:avLst>
          </a:prstGeom>
          <a:solidFill>
            <a:srgbClr val="282C32"/>
          </a:solidFill>
          <a:ln/>
        </p:spPr>
        <p:txBody>
          <a:bodyPr/>
          <a:lstStyle/>
          <a:p>
            <a:endParaRPr lang="en-IN"/>
          </a:p>
        </p:txBody>
      </p:sp>
      <p:sp>
        <p:nvSpPr>
          <p:cNvPr id="10" name="Text 8"/>
          <p:cNvSpPr/>
          <p:nvPr/>
        </p:nvSpPr>
        <p:spPr>
          <a:xfrm>
            <a:off x="4841557" y="212121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2</a:t>
            </a:r>
            <a:endParaRPr lang="en-US" sz="2624" dirty="0"/>
          </a:p>
        </p:txBody>
      </p:sp>
      <p:sp>
        <p:nvSpPr>
          <p:cNvPr id="11" name="Text 9"/>
          <p:cNvSpPr/>
          <p:nvPr/>
        </p:nvSpPr>
        <p:spPr>
          <a:xfrm>
            <a:off x="5405199" y="2155865"/>
            <a:ext cx="2905601" cy="709613"/>
          </a:xfrm>
          <a:prstGeom prst="rect">
            <a:avLst/>
          </a:prstGeom>
          <a:noFill/>
          <a:ln/>
        </p:spPr>
        <p:txBody>
          <a:bodyPr wrap="squar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Unleashing Imagination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2" name="Text 10"/>
          <p:cNvSpPr/>
          <p:nvPr/>
        </p:nvSpPr>
        <p:spPr>
          <a:xfrm>
            <a:off x="5405199" y="3087648"/>
            <a:ext cx="2905601" cy="2132409"/>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This technology allows us to generate new ideas and possibilities, driving innovation and pushing the boundaries of what's possible.</a:t>
            </a:r>
            <a:endParaRPr lang="en-US" sz="1750" dirty="0"/>
          </a:p>
        </p:txBody>
      </p:sp>
      <p:sp>
        <p:nvSpPr>
          <p:cNvPr id="13" name="Shape 11"/>
          <p:cNvSpPr/>
          <p:nvPr/>
        </p:nvSpPr>
        <p:spPr>
          <a:xfrm>
            <a:off x="833199" y="5624036"/>
            <a:ext cx="499943" cy="499943"/>
          </a:xfrm>
          <a:prstGeom prst="roundRect">
            <a:avLst>
              <a:gd name="adj" fmla="val 26667"/>
            </a:avLst>
          </a:prstGeom>
          <a:solidFill>
            <a:srgbClr val="282C32"/>
          </a:solidFill>
          <a:ln/>
        </p:spPr>
        <p:txBody>
          <a:bodyPr/>
          <a:lstStyle/>
          <a:p>
            <a:endParaRPr lang="en-IN"/>
          </a:p>
        </p:txBody>
      </p:sp>
      <p:sp>
        <p:nvSpPr>
          <p:cNvPr id="14" name="Text 12"/>
          <p:cNvSpPr/>
          <p:nvPr/>
        </p:nvSpPr>
        <p:spPr>
          <a:xfrm>
            <a:off x="991672" y="5665708"/>
            <a:ext cx="182880" cy="416481"/>
          </a:xfrm>
          <a:prstGeom prst="rect">
            <a:avLst/>
          </a:prstGeom>
          <a:noFill/>
          <a:ln/>
        </p:spPr>
        <p:txBody>
          <a:bodyPr wrap="none" rtlCol="0" anchor="t"/>
          <a:lstStyle/>
          <a:p>
            <a:pPr marL="0" indent="0" algn="ctr">
              <a:lnSpc>
                <a:spcPts val="3281"/>
              </a:lnSpc>
              <a:buNone/>
            </a:pPr>
            <a:r>
              <a:rPr lang="en-US" sz="2624" b="1" dirty="0">
                <a:solidFill>
                  <a:srgbClr val="60A9FF"/>
                </a:solidFill>
                <a:latin typeface="Barlow" pitchFamily="34" charset="0"/>
                <a:ea typeface="Barlow" pitchFamily="34" charset="-122"/>
                <a:cs typeface="Barlow" pitchFamily="34" charset="-120"/>
              </a:rPr>
              <a:t>3</a:t>
            </a:r>
            <a:endParaRPr lang="en-US" sz="2624" dirty="0"/>
          </a:p>
        </p:txBody>
      </p:sp>
      <p:sp>
        <p:nvSpPr>
          <p:cNvPr id="15" name="Text 13"/>
          <p:cNvSpPr/>
          <p:nvPr/>
        </p:nvSpPr>
        <p:spPr>
          <a:xfrm>
            <a:off x="1555313" y="5700355"/>
            <a:ext cx="3870960" cy="362426"/>
          </a:xfrm>
          <a:prstGeom prst="rect">
            <a:avLst/>
          </a:prstGeom>
          <a:noFill/>
          <a:ln/>
        </p:spPr>
        <p:txBody>
          <a:bodyPr wrap="none" rtlCol="0" anchor="t"/>
          <a:lstStyle/>
          <a:p>
            <a:pPr marL="0" indent="0">
              <a:lnSpc>
                <a:spcPts val="2734"/>
              </a:lnSpc>
              <a:buNone/>
            </a:pPr>
            <a:r>
              <a:rPr lang="en-US" sz="2187" b="1" dirty="0">
                <a:solidFill>
                  <a:srgbClr val="60A9FF"/>
                </a:solidFill>
                <a:latin typeface="Barlow" pitchFamily="34" charset="0"/>
                <a:ea typeface="Barlow" pitchFamily="34" charset="-122"/>
                <a:cs typeface="Barlow" pitchFamily="34" charset="-120"/>
              </a:rPr>
              <a:t>Simulating Human Creativity </a:t>
            </a:r>
            <a:r>
              <a:rPr lang="en-US" sz="2187" b="1" dirty="0">
                <a:solidFill>
                  <a:srgbClr val="000000"/>
                </a:solidFill>
                <a:latin typeface="Barlow" pitchFamily="34" charset="0"/>
                <a:ea typeface="Barlow" pitchFamily="34" charset="-122"/>
                <a:cs typeface="Barlow" pitchFamily="34" charset="-120"/>
              </a:rPr>
              <a:t>🧠</a:t>
            </a:r>
            <a:endParaRPr lang="en-US" sz="2187" dirty="0"/>
          </a:p>
        </p:txBody>
      </p:sp>
      <p:sp>
        <p:nvSpPr>
          <p:cNvPr id="16" name="Text 14"/>
          <p:cNvSpPr/>
          <p:nvPr/>
        </p:nvSpPr>
        <p:spPr>
          <a:xfrm>
            <a:off x="1555313" y="6284952"/>
            <a:ext cx="6755487" cy="1066205"/>
          </a:xfrm>
          <a:prstGeom prst="rect">
            <a:avLst/>
          </a:prstGeom>
          <a:noFill/>
          <a:ln/>
        </p:spPr>
        <p:txBody>
          <a:bodyPr wrap="square" rtlCol="0" anchor="t"/>
          <a:lstStyle/>
          <a:p>
            <a:pPr marL="0" indent="0">
              <a:lnSpc>
                <a:spcPts val="2799"/>
              </a:lnSpc>
              <a:buNone/>
            </a:pPr>
            <a:r>
              <a:rPr lang="en-US" sz="1750" dirty="0">
                <a:solidFill>
                  <a:srgbClr val="EEEFF5"/>
                </a:solidFill>
                <a:latin typeface="Montserrat" pitchFamily="34" charset="0"/>
                <a:ea typeface="Montserrat" pitchFamily="34" charset="-122"/>
                <a:cs typeface="Montserrat" pitchFamily="34" charset="-120"/>
              </a:rPr>
              <a:t>Generative AI models attempt to replicate human-like creative processes, delivering outputs that resemble creations made by humans.</a:t>
            </a:r>
            <a:endParaRPr lang="en-US" sz="1750" dirty="0"/>
          </a:p>
        </p:txBody>
      </p:sp>
      <p:pic>
        <p:nvPicPr>
          <p:cNvPr id="1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txBody>
          <a:bodyPr/>
          <a:lstStyle/>
          <a:p>
            <a:endParaRPr lang="en-IN"/>
          </a:p>
        </p:txBody>
      </p:sp>
      <p:sp>
        <p:nvSpPr>
          <p:cNvPr id="3" name="Shape 1"/>
          <p:cNvSpPr/>
          <p:nvPr/>
        </p:nvSpPr>
        <p:spPr>
          <a:xfrm>
            <a:off x="0" y="0"/>
            <a:ext cx="14630400" cy="8229600"/>
          </a:xfrm>
          <a:prstGeom prst="rect">
            <a:avLst/>
          </a:prstGeom>
          <a:solidFill>
            <a:srgbClr val="282C32"/>
          </a:solidFill>
          <a:ln/>
        </p:spPr>
        <p:txBody>
          <a:bodyPr/>
          <a:lstStyle/>
          <a:p>
            <a:endParaRPr lang="en-IN"/>
          </a:p>
        </p:txBody>
      </p:sp>
      <p:sp>
        <p:nvSpPr>
          <p:cNvPr id="4" name="Text 2"/>
          <p:cNvSpPr/>
          <p:nvPr/>
        </p:nvSpPr>
        <p:spPr>
          <a:xfrm>
            <a:off x="1760220" y="806410"/>
            <a:ext cx="5539740" cy="694373"/>
          </a:xfrm>
          <a:prstGeom prst="rect">
            <a:avLst/>
          </a:prstGeom>
          <a:noFill/>
          <a:ln/>
        </p:spPr>
        <p:txBody>
          <a:bodyPr wrap="none" rtlCol="0" anchor="t"/>
          <a:lstStyle/>
          <a:p>
            <a:pPr marL="0" indent="0">
              <a:lnSpc>
                <a:spcPts val="5468"/>
              </a:lnSpc>
              <a:buNone/>
            </a:pPr>
            <a:r>
              <a:rPr lang="en-US" sz="4374" b="1" dirty="0">
                <a:solidFill>
                  <a:srgbClr val="60A9FF"/>
                </a:solidFill>
                <a:latin typeface="Barlow" pitchFamily="34" charset="0"/>
                <a:ea typeface="Barlow" pitchFamily="34" charset="-122"/>
                <a:cs typeface="Barlow" pitchFamily="34" charset="-120"/>
              </a:rPr>
              <a:t>Generative AI models</a:t>
            </a:r>
            <a:endParaRPr lang="en-US" sz="4374" dirty="0"/>
          </a:p>
        </p:txBody>
      </p:sp>
      <p:pic>
        <p:nvPicPr>
          <p:cNvPr id="5" name="Image 0" descr="preencoded.png"/>
          <p:cNvPicPr>
            <a:picLocks noChangeAspect="1"/>
          </p:cNvPicPr>
          <p:nvPr/>
        </p:nvPicPr>
        <p:blipFill>
          <a:blip r:embed="rId3"/>
          <a:stretch>
            <a:fillRect/>
          </a:stretch>
        </p:blipFill>
        <p:spPr>
          <a:xfrm>
            <a:off x="1760220" y="1945124"/>
            <a:ext cx="3481149" cy="2151459"/>
          </a:xfrm>
          <a:prstGeom prst="rect">
            <a:avLst/>
          </a:prstGeom>
        </p:spPr>
      </p:pic>
      <p:sp>
        <p:nvSpPr>
          <p:cNvPr id="6" name="Text 3"/>
          <p:cNvSpPr/>
          <p:nvPr/>
        </p:nvSpPr>
        <p:spPr>
          <a:xfrm>
            <a:off x="1760220" y="4374237"/>
            <a:ext cx="318516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Artificial Neural Networks</a:t>
            </a:r>
            <a:endParaRPr lang="en-US" sz="2187" dirty="0"/>
          </a:p>
        </p:txBody>
      </p:sp>
      <p:sp>
        <p:nvSpPr>
          <p:cNvPr id="7" name="Text 4"/>
          <p:cNvSpPr/>
          <p:nvPr/>
        </p:nvSpPr>
        <p:spPr>
          <a:xfrm>
            <a:off x="1760220" y="4943594"/>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Models inspired by the human brain, composed of interconnected nodes that generate outputs based on input data.</a:t>
            </a:r>
            <a:endParaRPr lang="en-US" sz="1750" dirty="0"/>
          </a:p>
        </p:txBody>
      </p:sp>
      <p:pic>
        <p:nvPicPr>
          <p:cNvPr id="8" name="Image 1" descr="preencoded.png"/>
          <p:cNvPicPr>
            <a:picLocks noChangeAspect="1"/>
          </p:cNvPicPr>
          <p:nvPr/>
        </p:nvPicPr>
        <p:blipFill>
          <a:blip r:embed="rId4"/>
          <a:stretch>
            <a:fillRect/>
          </a:stretch>
        </p:blipFill>
        <p:spPr>
          <a:xfrm>
            <a:off x="5574625" y="1945124"/>
            <a:ext cx="3481149" cy="2151459"/>
          </a:xfrm>
          <a:prstGeom prst="rect">
            <a:avLst/>
          </a:prstGeom>
        </p:spPr>
      </p:pic>
      <p:sp>
        <p:nvSpPr>
          <p:cNvPr id="9" name="Text 5"/>
          <p:cNvSpPr/>
          <p:nvPr/>
        </p:nvSpPr>
        <p:spPr>
          <a:xfrm>
            <a:off x="5574625" y="4374237"/>
            <a:ext cx="3131820" cy="347186"/>
          </a:xfrm>
          <a:prstGeom prst="rect">
            <a:avLst/>
          </a:prstGeom>
          <a:noFill/>
          <a:ln/>
        </p:spPr>
        <p:txBody>
          <a:bodyPr wrap="non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Variational Autoencoders</a:t>
            </a:r>
            <a:endParaRPr lang="en-US" sz="2187" dirty="0"/>
          </a:p>
        </p:txBody>
      </p:sp>
      <p:sp>
        <p:nvSpPr>
          <p:cNvPr id="10" name="Text 6"/>
          <p:cNvSpPr/>
          <p:nvPr/>
        </p:nvSpPr>
        <p:spPr>
          <a:xfrm>
            <a:off x="5574625" y="4943594"/>
            <a:ext cx="3481149" cy="1777008"/>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Models that learn the underlying distribution of input data and generate new samples with similar characteristics.</a:t>
            </a:r>
            <a:endParaRPr lang="en-US" sz="1750" dirty="0"/>
          </a:p>
        </p:txBody>
      </p:sp>
      <p:pic>
        <p:nvPicPr>
          <p:cNvPr id="11" name="Image 2" descr="preencoded.png"/>
          <p:cNvPicPr>
            <a:picLocks noChangeAspect="1"/>
          </p:cNvPicPr>
          <p:nvPr/>
        </p:nvPicPr>
        <p:blipFill>
          <a:blip r:embed="rId5"/>
          <a:stretch>
            <a:fillRect/>
          </a:stretch>
        </p:blipFill>
        <p:spPr>
          <a:xfrm>
            <a:off x="9389031" y="1945124"/>
            <a:ext cx="3481149" cy="2151459"/>
          </a:xfrm>
          <a:prstGeom prst="rect">
            <a:avLst/>
          </a:prstGeom>
        </p:spPr>
      </p:pic>
      <p:sp>
        <p:nvSpPr>
          <p:cNvPr id="12" name="Text 7"/>
          <p:cNvSpPr/>
          <p:nvPr/>
        </p:nvSpPr>
        <p:spPr>
          <a:xfrm>
            <a:off x="9389031" y="4374237"/>
            <a:ext cx="3481149" cy="694373"/>
          </a:xfrm>
          <a:prstGeom prst="rect">
            <a:avLst/>
          </a:prstGeom>
          <a:noFill/>
          <a:ln/>
        </p:spPr>
        <p:txBody>
          <a:bodyPr wrap="square" rtlCol="0" anchor="t"/>
          <a:lstStyle/>
          <a:p>
            <a:pPr marL="0" indent="0" algn="l">
              <a:lnSpc>
                <a:spcPts val="2734"/>
              </a:lnSpc>
              <a:buNone/>
            </a:pPr>
            <a:r>
              <a:rPr lang="en-US" sz="2187" b="1" dirty="0">
                <a:solidFill>
                  <a:srgbClr val="60A9FF"/>
                </a:solidFill>
                <a:latin typeface="Barlow" pitchFamily="34" charset="0"/>
                <a:ea typeface="Barlow" pitchFamily="34" charset="-122"/>
                <a:cs typeface="Barlow" pitchFamily="34" charset="-120"/>
              </a:rPr>
              <a:t>Generative Adversarial Networks</a:t>
            </a:r>
            <a:endParaRPr lang="en-US" sz="2187" dirty="0"/>
          </a:p>
        </p:txBody>
      </p:sp>
      <p:sp>
        <p:nvSpPr>
          <p:cNvPr id="13" name="Text 8"/>
          <p:cNvSpPr/>
          <p:nvPr/>
        </p:nvSpPr>
        <p:spPr>
          <a:xfrm>
            <a:off x="9389031" y="5290780"/>
            <a:ext cx="3481149" cy="2132409"/>
          </a:xfrm>
          <a:prstGeom prst="rect">
            <a:avLst/>
          </a:prstGeom>
          <a:noFill/>
          <a:ln/>
        </p:spPr>
        <p:txBody>
          <a:bodyPr wrap="square" rtlCol="0" anchor="t"/>
          <a:lstStyle/>
          <a:p>
            <a:pPr marL="0" indent="0" algn="l">
              <a:lnSpc>
                <a:spcPts val="2799"/>
              </a:lnSpc>
              <a:buNone/>
            </a:pPr>
            <a:r>
              <a:rPr lang="en-US" sz="1750" dirty="0">
                <a:solidFill>
                  <a:srgbClr val="EEEFF5"/>
                </a:solidFill>
                <a:latin typeface="Montserrat" pitchFamily="34" charset="0"/>
                <a:ea typeface="Montserrat" pitchFamily="34" charset="-122"/>
                <a:cs typeface="Montserrat" pitchFamily="34" charset="-120"/>
              </a:rPr>
              <a:t>Models consisting of two components: a generator and a discriminator, which compete against each other to improve the quality of generated samples.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2429</TotalTime>
  <Words>3560</Words>
  <Application>Microsoft Office PowerPoint</Application>
  <PresentationFormat>Custom</PresentationFormat>
  <Paragraphs>392</Paragraphs>
  <Slides>35</Slides>
  <Notes>35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Aptos</vt:lpstr>
      <vt:lpstr>Arial</vt:lpstr>
      <vt:lpstr>Barlow</vt:lpstr>
      <vt:lpstr>Bitter</vt:lpstr>
      <vt:lpstr>Book Antiqua</vt:lpstr>
      <vt:lpstr>Calibri</vt:lpstr>
      <vt:lpstr>Calibri Light</vt:lpstr>
      <vt:lpstr>Courier New</vt:lpstr>
      <vt:lpstr>Georgia</vt:lpstr>
      <vt:lpstr>Inter</vt:lpstr>
      <vt:lpstr>Lato</vt:lpstr>
      <vt:lpstr>Montserrat</vt:lpstr>
      <vt:lpstr>Open Sans</vt:lpstr>
      <vt:lpstr>Segoe UI</vt:lpstr>
      <vt:lpstr>Segoe UI Semibold</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Anshu Pandey</cp:lastModifiedBy>
  <cp:revision>11</cp:revision>
  <dcterms:created xsi:type="dcterms:W3CDTF">2023-09-14T12:46:15Z</dcterms:created>
  <dcterms:modified xsi:type="dcterms:W3CDTF">2023-09-19T11:08:59Z</dcterms:modified>
</cp:coreProperties>
</file>